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38"/>
  </p:notesMasterIdLst>
  <p:handoutMasterIdLst>
    <p:handoutMasterId r:id="rId39"/>
  </p:handoutMasterIdLst>
  <p:sldIdLst>
    <p:sldId id="1253" r:id="rId4"/>
    <p:sldId id="1260" r:id="rId5"/>
    <p:sldId id="1255" r:id="rId6"/>
    <p:sldId id="581" r:id="rId7"/>
    <p:sldId id="1261" r:id="rId8"/>
    <p:sldId id="1181" r:id="rId9"/>
    <p:sldId id="628" r:id="rId10"/>
    <p:sldId id="639" r:id="rId11"/>
    <p:sldId id="672" r:id="rId12"/>
    <p:sldId id="673" r:id="rId13"/>
    <p:sldId id="674" r:id="rId14"/>
    <p:sldId id="675" r:id="rId15"/>
    <p:sldId id="676" r:id="rId16"/>
    <p:sldId id="677" r:id="rId17"/>
    <p:sldId id="679" r:id="rId18"/>
    <p:sldId id="678" r:id="rId19"/>
    <p:sldId id="681" r:id="rId20"/>
    <p:sldId id="682" r:id="rId21"/>
    <p:sldId id="272" r:id="rId22"/>
    <p:sldId id="655" r:id="rId23"/>
    <p:sldId id="656" r:id="rId24"/>
    <p:sldId id="1262" r:id="rId25"/>
    <p:sldId id="1263" r:id="rId26"/>
    <p:sldId id="1264" r:id="rId27"/>
    <p:sldId id="1268" r:id="rId28"/>
    <p:sldId id="1269" r:id="rId29"/>
    <p:sldId id="1211" r:id="rId30"/>
    <p:sldId id="1265" r:id="rId31"/>
    <p:sldId id="1267" r:id="rId32"/>
    <p:sldId id="1258" r:id="rId33"/>
    <p:sldId id="670" r:id="rId34"/>
    <p:sldId id="1259" r:id="rId35"/>
    <p:sldId id="651" r:id="rId36"/>
    <p:sldId id="1266" r:id="rId37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E8D"/>
    <a:srgbClr val="05A4A4"/>
    <a:srgbClr val="687C9C"/>
    <a:srgbClr val="969696"/>
    <a:srgbClr val="255683"/>
    <a:srgbClr val="357FC2"/>
    <a:srgbClr val="FFCC00"/>
    <a:srgbClr val="44546A"/>
    <a:srgbClr val="70AD4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 autoAdjust="0"/>
    <p:restoredTop sz="95865" autoAdjust="0"/>
  </p:normalViewPr>
  <p:slideViewPr>
    <p:cSldViewPr showGuides="1">
      <p:cViewPr varScale="1">
        <p:scale>
          <a:sx n="104" d="100"/>
          <a:sy n="104" d="100"/>
        </p:scale>
        <p:origin x="568" y="192"/>
      </p:cViewPr>
      <p:guideLst>
        <p:guide orient="horz" pos="2205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2022. 12. 19.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2022. 12. 19.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1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9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6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4386-6794-475A-BD50-B8391F0955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4386-6794-475A-BD50-B8391F0955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8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0.png"/><Relationship Id="rId3" Type="http://schemas.openxmlformats.org/officeDocument/2006/relationships/image" Target="../media/image70.png"/><Relationship Id="rId21" Type="http://schemas.openxmlformats.org/officeDocument/2006/relationships/image" Target="../media/image25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150.png"/><Relationship Id="rId5" Type="http://schemas.openxmlformats.org/officeDocument/2006/relationships/image" Target="../media/image9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19" Type="http://schemas.openxmlformats.org/officeDocument/2006/relationships/image" Target="../media/image23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loud-barist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강화학습 기반 </a:t>
            </a:r>
            <a:r>
              <a:rPr lang="ko-KR" altLang="en-US" sz="40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멀티엣지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협업 정책 생성 기술 </a:t>
            </a:r>
            <a:b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ko-KR" altLang="en-US" sz="2000" b="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973568" y="321577"/>
            <a:ext cx="4320480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7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700" b="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700" b="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2289244" y="3558859"/>
            <a:ext cx="8116911" cy="1063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GS-Link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프레임워크 코어개발자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GS-</a:t>
            </a:r>
            <a:r>
              <a:rPr lang="en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Linkhq</a:t>
            </a:r>
            <a:r>
              <a:rPr lang="en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윤주상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joosang.youn@gmail.com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Community 5</a:t>
            </a:r>
            <a:r>
              <a:rPr lang="en-US" altLang="ko-KR" sz="2400" baseline="30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Conference 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v3.0 Release) 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623392" y="4858275"/>
            <a:ext cx="11305256" cy="101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8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8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핵심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구현 </a:t>
            </a:r>
            <a:r>
              <a:rPr lang="en-US" altLang="ko-KR" dirty="0"/>
              <a:t>(DQN</a:t>
            </a:r>
            <a:r>
              <a:rPr lang="ko-KR" altLang="en-US" dirty="0"/>
              <a:t> 기반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ADE210A-B7EA-0076-0898-9691A7DD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40148" r="11009" b="2815"/>
          <a:stretch/>
        </p:blipFill>
        <p:spPr>
          <a:xfrm>
            <a:off x="726222" y="1188944"/>
            <a:ext cx="5174790" cy="53364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7925587-9B5D-4BA9-FA37-E299B020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2813" r="11009" b="40149"/>
          <a:stretch/>
        </p:blipFill>
        <p:spPr>
          <a:xfrm>
            <a:off x="6158222" y="1196047"/>
            <a:ext cx="5307556" cy="54733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9FC0780-4BB4-4FFC-E5DE-C4C111F86015}"/>
              </a:ext>
            </a:extLst>
          </p:cNvPr>
          <p:cNvSpPr/>
          <p:nvPr/>
        </p:nvSpPr>
        <p:spPr>
          <a:xfrm>
            <a:off x="6456040" y="4365104"/>
            <a:ext cx="4509779" cy="2375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232-78E0-A8AF-3797-41CC8F42056F}"/>
              </a:ext>
            </a:extLst>
          </p:cNvPr>
          <p:cNvSpPr txBox="1"/>
          <p:nvPr/>
        </p:nvSpPr>
        <p:spPr>
          <a:xfrm>
            <a:off x="4079776" y="1556792"/>
            <a:ext cx="1533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DQN</a:t>
            </a:r>
            <a:r>
              <a:rPr lang="ko-KR" altLang="en-US" dirty="0"/>
              <a:t> 신경망</a:t>
            </a:r>
            <a:endParaRPr lang="en-US" altLang="ko-Kore-KR" dirty="0"/>
          </a:p>
        </p:txBody>
      </p:sp>
      <p:sp>
        <p:nvSpPr>
          <p:cNvPr id="11" name="Shape 194">
            <a:extLst>
              <a:ext uri="{FF2B5EF4-FFF2-40B4-BE49-F238E27FC236}">
                <a16:creationId xmlns:a16="http://schemas.microsoft.com/office/drawing/2014/main" id="{519936B8-2191-52CC-EEEB-048A8F6EDC28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6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10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구현 </a:t>
            </a:r>
            <a:r>
              <a:rPr lang="en-US" altLang="ko-KR" dirty="0"/>
              <a:t>(DQN</a:t>
            </a:r>
            <a:r>
              <a:rPr lang="ko-KR" altLang="en-US" dirty="0"/>
              <a:t> 기반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7925587-9B5D-4BA9-FA37-E299B020F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59416" r="11522" b="3947"/>
          <a:stretch/>
        </p:blipFill>
        <p:spPr>
          <a:xfrm>
            <a:off x="5860474" y="1997033"/>
            <a:ext cx="5511775" cy="365101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108892-F04A-27F8-8E0C-322D64830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9" t="8148" r="11009" b="54741"/>
          <a:stretch/>
        </p:blipFill>
        <p:spPr>
          <a:xfrm>
            <a:off x="407368" y="2010231"/>
            <a:ext cx="5421869" cy="3651017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AD9FA3E-5812-6939-EF67-298405415C7D}"/>
              </a:ext>
            </a:extLst>
          </p:cNvPr>
          <p:cNvSpPr txBox="1">
            <a:spLocks/>
          </p:cNvSpPr>
          <p:nvPr/>
        </p:nvSpPr>
        <p:spPr>
          <a:xfrm>
            <a:off x="7668306" y="5700207"/>
            <a:ext cx="1896110" cy="423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800" dirty="0"/>
              <a:t>DQN </a:t>
            </a:r>
            <a:r>
              <a:rPr lang="ko-KR" altLang="en-US" sz="1800" dirty="0"/>
              <a:t>학습</a:t>
            </a:r>
            <a:r>
              <a:rPr lang="en-US" altLang="ko-KR" sz="1800" dirty="0"/>
              <a:t> Agent</a:t>
            </a:r>
            <a:endParaRPr lang="en-US" sz="1800" dirty="0"/>
          </a:p>
        </p:txBody>
      </p:sp>
      <p:sp>
        <p:nvSpPr>
          <p:cNvPr id="7" name="Shape 194">
            <a:extLst>
              <a:ext uri="{FF2B5EF4-FFF2-40B4-BE49-F238E27FC236}">
                <a16:creationId xmlns:a16="http://schemas.microsoft.com/office/drawing/2014/main" id="{B70C9394-B3A6-24AB-C3FC-145C79D298BF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7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B3D05-8880-91E9-CD71-6B667A2C6BB4}"/>
              </a:ext>
            </a:extLst>
          </p:cNvPr>
          <p:cNvSpPr txBox="1"/>
          <p:nvPr/>
        </p:nvSpPr>
        <p:spPr>
          <a:xfrm>
            <a:off x="2112927" y="5700207"/>
            <a:ext cx="26149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+mn-lt"/>
                <a:ea typeface="+mn-ea"/>
              </a:rPr>
              <a:t>리플레이 메모리</a:t>
            </a:r>
            <a:endParaRPr lang="en-US" altLang="ko-Kore-KR" sz="17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389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Generator - </a:t>
            </a:r>
            <a:r>
              <a:rPr lang="ko-KR" altLang="en-US" dirty="0"/>
              <a:t>태스크 요청 </a:t>
            </a:r>
            <a:r>
              <a:rPr lang="en-US" altLang="ko-KR" dirty="0"/>
              <a:t>API</a:t>
            </a:r>
            <a:r>
              <a:rPr lang="ko-KR" altLang="en-US" dirty="0"/>
              <a:t> 코드</a:t>
            </a:r>
            <a:endParaRPr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7412C3-D6CC-6AFD-801C-CA6BFC1BB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3A3563-1116-376A-38AC-F9EE558337A5}"/>
              </a:ext>
            </a:extLst>
          </p:cNvPr>
          <p:cNvGrpSpPr/>
          <p:nvPr/>
        </p:nvGrpSpPr>
        <p:grpSpPr>
          <a:xfrm>
            <a:off x="1187624" y="1121065"/>
            <a:ext cx="9816751" cy="5520464"/>
            <a:chOff x="628648" y="1549400"/>
            <a:chExt cx="8313107" cy="4842522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829224B6-CF84-A6F3-09B7-DE5827DDB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8" t="31778" r="11212" b="2445"/>
            <a:stretch/>
          </p:blipFill>
          <p:spPr>
            <a:xfrm>
              <a:off x="628648" y="1549400"/>
              <a:ext cx="4014987" cy="484252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E5F4308-469A-7AD3-CE19-422F6888B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8" t="2963" r="11402" b="33629"/>
            <a:stretch/>
          </p:blipFill>
          <p:spPr>
            <a:xfrm>
              <a:off x="4926767" y="1581879"/>
              <a:ext cx="4014988" cy="4668019"/>
            </a:xfrm>
            <a:prstGeom prst="rect">
              <a:avLst/>
            </a:prstGeom>
          </p:spPr>
        </p:pic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8D6C211-4F3A-8787-2F78-9177799FC9EF}"/>
              </a:ext>
            </a:extLst>
          </p:cNvPr>
          <p:cNvSpPr/>
          <p:nvPr/>
        </p:nvSpPr>
        <p:spPr>
          <a:xfrm>
            <a:off x="1919536" y="4437112"/>
            <a:ext cx="3186331" cy="470066"/>
          </a:xfrm>
          <a:prstGeom prst="round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74AA-131F-D5B6-246B-66FFA85AF27B}"/>
              </a:ext>
            </a:extLst>
          </p:cNvPr>
          <p:cNvSpPr txBox="1"/>
          <p:nvPr/>
        </p:nvSpPr>
        <p:spPr>
          <a:xfrm>
            <a:off x="4151784" y="5045793"/>
            <a:ext cx="2267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요청</a:t>
            </a:r>
            <a:r>
              <a:rPr lang="en-US" altLang="ko-KR" sz="1400" dirty="0"/>
              <a:t>:</a:t>
            </a:r>
            <a:r>
              <a:rPr lang="ko-KR" altLang="en-US" sz="1400" dirty="0"/>
              <a:t> 태스크 총 사이즈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CPU</a:t>
            </a:r>
            <a:r>
              <a:rPr lang="ko-KR" altLang="en-US" sz="1400" dirty="0"/>
              <a:t> 클럭  </a:t>
            </a:r>
            <a:endParaRPr lang="en-US" altLang="ko-KR" sz="1400" dirty="0"/>
          </a:p>
        </p:txBody>
      </p:sp>
      <p:sp>
        <p:nvSpPr>
          <p:cNvPr id="10" name="Shape 194">
            <a:extLst>
              <a:ext uri="{FF2B5EF4-FFF2-40B4-BE49-F238E27FC236}">
                <a16:creationId xmlns:a16="http://schemas.microsoft.com/office/drawing/2014/main" id="{D9723753-282C-A56C-94C6-171E0930ED20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8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24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Generator - </a:t>
            </a:r>
            <a:r>
              <a:rPr lang="ko-KR" altLang="en-US" dirty="0"/>
              <a:t>태스크 완료 </a:t>
            </a:r>
            <a:r>
              <a:rPr lang="en-US" altLang="ko-KR" dirty="0"/>
              <a:t>API</a:t>
            </a:r>
            <a:r>
              <a:rPr lang="ko-KR" altLang="en-US" dirty="0"/>
              <a:t> 코드</a:t>
            </a:r>
            <a:endParaRPr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3AE0B9-6147-1916-AB26-BBF78DC0E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94CEB4-7C01-EB2B-B79F-70F5BF4CFD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5324" r="11008" b="40740"/>
          <a:stretch/>
        </p:blipFill>
        <p:spPr>
          <a:xfrm>
            <a:off x="2693701" y="1035336"/>
            <a:ext cx="5546547" cy="5705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6C3AF-D403-9441-1B3C-0D5957326B3D}"/>
              </a:ext>
            </a:extLst>
          </p:cNvPr>
          <p:cNvSpPr txBox="1"/>
          <p:nvPr/>
        </p:nvSpPr>
        <p:spPr>
          <a:xfrm>
            <a:off x="6570486" y="1744052"/>
            <a:ext cx="4350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태스크 완료 후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리워드 함수로 전달</a:t>
            </a:r>
            <a:endParaRPr lang="en-US" altLang="ko-KR" sz="1600" dirty="0">
              <a:sym typeface="Wingdings" pitchFamily="2" charset="2"/>
            </a:endParaRPr>
          </a:p>
          <a:p>
            <a:pPr algn="ctr"/>
            <a:r>
              <a:rPr lang="ko-KR" altLang="en-US" sz="1600" dirty="0">
                <a:sym typeface="Wingdings" pitchFamily="2" charset="2"/>
              </a:rPr>
              <a:t>                        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액션에 대한  평가</a:t>
            </a:r>
            <a:r>
              <a:rPr lang="en-US" altLang="ko-KR" sz="1600" dirty="0">
                <a:sym typeface="Wingdings" pitchFamily="2" charset="2"/>
              </a:rPr>
              <a:t>)</a:t>
            </a:r>
            <a:endParaRPr lang="ko-Kore-KR" altLang="en-US" sz="1600" dirty="0"/>
          </a:p>
        </p:txBody>
      </p:sp>
      <p:sp>
        <p:nvSpPr>
          <p:cNvPr id="6" name="Shape 194">
            <a:extLst>
              <a:ext uri="{FF2B5EF4-FFF2-40B4-BE49-F238E27FC236}">
                <a16:creationId xmlns:a16="http://schemas.microsoft.com/office/drawing/2014/main" id="{5E5F8066-9053-A9AF-BEC7-46F485EA56C7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9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상태 수집 </a:t>
            </a:r>
            <a:r>
              <a:rPr lang="en-US" altLang="ko-KR" dirty="0"/>
              <a:t>API</a:t>
            </a:r>
            <a:r>
              <a:rPr lang="ko-KR" altLang="en-US" dirty="0"/>
              <a:t> 코드</a:t>
            </a:r>
            <a:endParaRPr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D703BCD-0E64-0DE8-BC92-E47D4055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8" t="9630" r="36854" b="72370"/>
          <a:stretch/>
        </p:blipFill>
        <p:spPr>
          <a:xfrm>
            <a:off x="1843568" y="2268692"/>
            <a:ext cx="5404560" cy="267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2CFF96-A7CD-7FC2-957B-C3018B5D284C}"/>
              </a:ext>
            </a:extLst>
          </p:cNvPr>
          <p:cNvSpPr txBox="1"/>
          <p:nvPr/>
        </p:nvSpPr>
        <p:spPr>
          <a:xfrm>
            <a:off x="1343472" y="193831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클라우드 엣지 상태 모니터링 기능 </a:t>
            </a:r>
            <a:endParaRPr lang="ko-Kore-KR" altLang="en-US" sz="1600" dirty="0"/>
          </a:p>
        </p:txBody>
      </p:sp>
      <p:sp>
        <p:nvSpPr>
          <p:cNvPr id="11" name="Shape 194">
            <a:extLst>
              <a:ext uri="{FF2B5EF4-FFF2-40B4-BE49-F238E27FC236}">
                <a16:creationId xmlns:a16="http://schemas.microsoft.com/office/drawing/2014/main" id="{A7B0FA1D-8966-BE4E-CAB6-BD6C3E05DEA1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10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1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Environment –</a:t>
            </a:r>
            <a:r>
              <a:rPr lang="ko-KR" altLang="en-US" dirty="0"/>
              <a:t> 가상 리소스 코드</a:t>
            </a:r>
            <a:endParaRPr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C2FFDCE-AF84-E2B5-FCAE-1FEA01E7EF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9407" r="11323" b="22371"/>
          <a:stretch/>
        </p:blipFill>
        <p:spPr>
          <a:xfrm>
            <a:off x="6951561" y="1278297"/>
            <a:ext cx="4364037" cy="544617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9EA6F8-E135-C668-5B13-27D8FF7A52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9481" r="11113" b="42445"/>
          <a:stretch/>
        </p:blipFill>
        <p:spPr>
          <a:xfrm>
            <a:off x="767408" y="1330178"/>
            <a:ext cx="5573068" cy="4894346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48FA357A-D60C-EAFC-AFCD-6B4F1D61F662}"/>
              </a:ext>
            </a:extLst>
          </p:cNvPr>
          <p:cNvSpPr txBox="1">
            <a:spLocks/>
          </p:cNvSpPr>
          <p:nvPr/>
        </p:nvSpPr>
        <p:spPr bwMode="auto">
          <a:xfrm>
            <a:off x="3566164" y="2204864"/>
            <a:ext cx="2157095" cy="4231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/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Edge</a:t>
            </a:r>
            <a:r>
              <a:rPr lang="ko-KR" altLang="en-US"/>
              <a:t> 정의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B087A-0ACB-1E7B-EBD8-06D2098A4061}"/>
              </a:ext>
            </a:extLst>
          </p:cNvPr>
          <p:cNvSpPr txBox="1"/>
          <p:nvPr/>
        </p:nvSpPr>
        <p:spPr>
          <a:xfrm>
            <a:off x="8904312" y="1912476"/>
            <a:ext cx="2802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/>
            </a:lvl1pPr>
            <a:lvl2pPr marL="7429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>
                <a:latin typeface="Book Antiqua" pitchFamily="18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>
                <a:latin typeface="Book Antiqua" pitchFamily="18" charset="0"/>
                <a:ea typeface="맑은 고딕" pitchFamily="50" charset="-127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sym typeface="Wingdings" pitchFamily="2" charset="2"/>
              </a:rPr>
              <a:t> GPU </a:t>
            </a:r>
            <a:r>
              <a:rPr lang="ko-KR" altLang="en-US" dirty="0">
                <a:sym typeface="Wingdings" pitchFamily="2" charset="2"/>
              </a:rPr>
              <a:t>동일하게 구현</a:t>
            </a:r>
            <a:r>
              <a:rPr lang="en-US" altLang="ko-KR" dirty="0"/>
              <a:t> </a:t>
            </a:r>
            <a:endParaRPr lang="en-US" altLang="ko-Kore-KR" dirty="0"/>
          </a:p>
        </p:txBody>
      </p:sp>
      <p:sp>
        <p:nvSpPr>
          <p:cNvPr id="13" name="Shape 194">
            <a:extLst>
              <a:ext uri="{FF2B5EF4-FFF2-40B4-BE49-F238E27FC236}">
                <a16:creationId xmlns:a16="http://schemas.microsoft.com/office/drawing/2014/main" id="{82F0E2D0-0EAE-AAAB-7A85-836B6C1475D2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44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Environment –</a:t>
            </a:r>
            <a:r>
              <a:rPr lang="ko-KR" altLang="en-US" dirty="0"/>
              <a:t> 자원 할당 </a:t>
            </a:r>
            <a:r>
              <a:rPr lang="en-US" altLang="ko-KR" dirty="0"/>
              <a:t>API</a:t>
            </a:r>
            <a:r>
              <a:rPr lang="ko-KR" altLang="en-US" dirty="0"/>
              <a:t> 코드</a:t>
            </a:r>
            <a:endParaRPr lang="ko-Kore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AF34E5E-8FCA-33ED-CF6D-1B40834A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9405CB-0516-7C9D-EF28-818B19A8D568}"/>
              </a:ext>
            </a:extLst>
          </p:cNvPr>
          <p:cNvGrpSpPr/>
          <p:nvPr/>
        </p:nvGrpSpPr>
        <p:grpSpPr>
          <a:xfrm>
            <a:off x="623787" y="1286232"/>
            <a:ext cx="10603382" cy="5398852"/>
            <a:chOff x="751840" y="2265680"/>
            <a:chExt cx="8252040" cy="3621374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54ACCF-E09E-AF74-478A-AE5188BBD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1" t="52963" r="11638" b="2445"/>
            <a:stretch/>
          </p:blipFill>
          <p:spPr>
            <a:xfrm>
              <a:off x="751840" y="2265680"/>
              <a:ext cx="4177185" cy="344947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1E65DA-7F3F-DFC7-B738-53F6A941F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2" t="3185" r="11847" b="50000"/>
            <a:stretch/>
          </p:blipFill>
          <p:spPr>
            <a:xfrm>
              <a:off x="4826695" y="2265680"/>
              <a:ext cx="4177185" cy="362137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62B7B6-8A17-742F-DA6D-586F661FAEC0}"/>
              </a:ext>
            </a:extLst>
          </p:cNvPr>
          <p:cNvSpPr txBox="1"/>
          <p:nvPr/>
        </p:nvSpPr>
        <p:spPr>
          <a:xfrm>
            <a:off x="3598685" y="5269307"/>
            <a:ext cx="110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/>
              <a:t>성공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F1F00-3B04-B8D8-6BAA-749200653AC2}"/>
              </a:ext>
            </a:extLst>
          </p:cNvPr>
          <p:cNvSpPr txBox="1"/>
          <p:nvPr/>
        </p:nvSpPr>
        <p:spPr>
          <a:xfrm>
            <a:off x="8057865" y="2316627"/>
            <a:ext cx="110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/>
              <a:t>실패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2174A-E51B-5B18-8FF8-A7900D75C5C9}"/>
              </a:ext>
            </a:extLst>
          </p:cNvPr>
          <p:cNvSpPr txBox="1"/>
          <p:nvPr/>
        </p:nvSpPr>
        <p:spPr>
          <a:xfrm>
            <a:off x="8057865" y="4509120"/>
            <a:ext cx="110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dirty="0"/>
              <a:t>에러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0CB7E-7DE0-E3FF-272F-880ED475F602}"/>
              </a:ext>
            </a:extLst>
          </p:cNvPr>
          <p:cNvSpPr txBox="1"/>
          <p:nvPr/>
        </p:nvSpPr>
        <p:spPr>
          <a:xfrm>
            <a:off x="2916506" y="1406897"/>
            <a:ext cx="29200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태스크 자원 할당 결정 후 </a:t>
            </a:r>
            <a:endParaRPr lang="en-US" altLang="ko-KR" sz="1600" dirty="0"/>
          </a:p>
          <a:p>
            <a:r>
              <a:rPr lang="ko-KR" altLang="en-US" sz="1600" dirty="0">
                <a:sym typeface="Wingdings" pitchFamily="2" charset="2"/>
              </a:rPr>
              <a:t>       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환경 내 자원 할당</a:t>
            </a:r>
            <a:endParaRPr lang="en-US" altLang="ko-KR" sz="1600" dirty="0">
              <a:sym typeface="Wingdings" pitchFamily="2" charset="2"/>
            </a:endParaRPr>
          </a:p>
        </p:txBody>
      </p:sp>
      <p:sp>
        <p:nvSpPr>
          <p:cNvPr id="12" name="Shape 194">
            <a:extLst>
              <a:ext uri="{FF2B5EF4-FFF2-40B4-BE49-F238E27FC236}">
                <a16:creationId xmlns:a16="http://schemas.microsoft.com/office/drawing/2014/main" id="{40C23BF9-3D58-88DF-5048-7C73628B16A5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83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Environment – </a:t>
            </a:r>
            <a:r>
              <a:rPr lang="ko-KR" altLang="en-US" dirty="0"/>
              <a:t>가상 환경 구현 코드 </a:t>
            </a:r>
            <a:endParaRPr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906ED-DC5C-2F99-B599-2E34999C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78C982-6F79-821C-DAEA-845DD383DA8D}"/>
              </a:ext>
            </a:extLst>
          </p:cNvPr>
          <p:cNvGrpSpPr/>
          <p:nvPr/>
        </p:nvGrpSpPr>
        <p:grpSpPr>
          <a:xfrm>
            <a:off x="1271465" y="1307719"/>
            <a:ext cx="9721079" cy="5451286"/>
            <a:chOff x="222460" y="1754235"/>
            <a:chExt cx="8687230" cy="458460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0716606-934A-4623-9328-429461A97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9" t="37628" r="11324" b="2371"/>
            <a:stretch/>
          </p:blipFill>
          <p:spPr>
            <a:xfrm>
              <a:off x="222460" y="1754235"/>
              <a:ext cx="4182740" cy="4584600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9BFBA5C-3F6E-C0C2-0846-9165C066C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8" t="2370" r="11323" b="40000"/>
            <a:stretch/>
          </p:blipFill>
          <p:spPr>
            <a:xfrm>
              <a:off x="4595278" y="1754235"/>
              <a:ext cx="4314412" cy="4542102"/>
            </a:xfrm>
            <a:prstGeom prst="rect">
              <a:avLst/>
            </a:prstGeom>
          </p:spPr>
        </p:pic>
      </p:grpSp>
      <p:sp>
        <p:nvSpPr>
          <p:cNvPr id="5" name="Shape 194">
            <a:extLst>
              <a:ext uri="{FF2B5EF4-FFF2-40B4-BE49-F238E27FC236}">
                <a16:creationId xmlns:a16="http://schemas.microsoft.com/office/drawing/2014/main" id="{67FBEC84-3198-851F-74F6-1172DFD29613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3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2FF1CA29-29AC-4651-92A6-4ED98F6F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액션 생성 결과</a:t>
            </a:r>
            <a:endParaRPr lang="ko-Kore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7A4EB92-D8E6-C1ED-479B-541860A47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및 엣지 자원 모델</a:t>
            </a:r>
            <a:endParaRPr lang="en-US" altLang="ko-KR" dirty="0"/>
          </a:p>
          <a:p>
            <a:pPr lvl="1"/>
            <a:r>
              <a:rPr lang="ko-KR" altLang="en-US" dirty="0"/>
              <a:t>클러스터</a:t>
            </a:r>
            <a:r>
              <a:rPr lang="en-US" altLang="ko-KR" dirty="0"/>
              <a:t>-</a:t>
            </a:r>
            <a:r>
              <a:rPr lang="ko-KR" altLang="en-US" dirty="0"/>
              <a:t>엣지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(1</a:t>
            </a:r>
            <a:r>
              <a:rPr lang="ko-KR" altLang="en-US" dirty="0"/>
              <a:t>개 워커로 구성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CPU</a:t>
            </a:r>
            <a:r>
              <a:rPr lang="ko-KR" altLang="en-US" dirty="0"/>
              <a:t> 클럭은 </a:t>
            </a:r>
            <a:r>
              <a:rPr lang="en-US" altLang="ko-KR" dirty="0"/>
              <a:t>1.0Ghz</a:t>
            </a:r>
          </a:p>
          <a:p>
            <a:pPr lvl="1"/>
            <a:r>
              <a:rPr lang="ko-KR" altLang="en-US" dirty="0"/>
              <a:t>태스크 </a:t>
            </a:r>
            <a:endParaRPr lang="en-US" altLang="ko-KR" dirty="0"/>
          </a:p>
          <a:p>
            <a:pPr lvl="2"/>
            <a:r>
              <a:rPr lang="en-US" altLang="ko-KR" dirty="0"/>
              <a:t>10M</a:t>
            </a:r>
          </a:p>
          <a:p>
            <a:pPr lvl="2"/>
            <a:r>
              <a:rPr lang="en-US" altLang="ko-KR" dirty="0"/>
              <a:t>CPU </a:t>
            </a:r>
            <a:r>
              <a:rPr lang="ko-KR" altLang="en-US" dirty="0"/>
              <a:t>요구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3GHz</a:t>
            </a:r>
          </a:p>
          <a:p>
            <a:pPr lvl="2"/>
            <a:r>
              <a:rPr lang="ko-KR" altLang="en-US" dirty="0"/>
              <a:t>태스크 총 길이는 가변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1A08B2-9E17-E316-74CF-03D662AC416C}"/>
              </a:ext>
            </a:extLst>
          </p:cNvPr>
          <p:cNvGrpSpPr/>
          <p:nvPr/>
        </p:nvGrpSpPr>
        <p:grpSpPr>
          <a:xfrm>
            <a:off x="5861096" y="1228691"/>
            <a:ext cx="4902179" cy="5358569"/>
            <a:chOff x="2443480" y="1403933"/>
            <a:chExt cx="4257040" cy="5088941"/>
          </a:xfrm>
        </p:grpSpPr>
        <p:pic>
          <p:nvPicPr>
            <p:cNvPr id="4" name="그림 3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0852D8ED-8F12-751A-8602-1A4091901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9" t="9926" r="11009" b="24370"/>
            <a:stretch/>
          </p:blipFill>
          <p:spPr>
            <a:xfrm>
              <a:off x="2443480" y="1403933"/>
              <a:ext cx="4257040" cy="508894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F03CCEB-9E26-5639-A7FB-DEC3D4763FC4}"/>
                </a:ext>
              </a:extLst>
            </p:cNvPr>
            <p:cNvSpPr/>
            <p:nvPr/>
          </p:nvSpPr>
          <p:spPr>
            <a:xfrm>
              <a:off x="5145974" y="1619002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EA457E-72C9-C22F-5988-95062E058828}"/>
                </a:ext>
              </a:extLst>
            </p:cNvPr>
            <p:cNvSpPr/>
            <p:nvPr/>
          </p:nvSpPr>
          <p:spPr>
            <a:xfrm>
              <a:off x="5145973" y="2131620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8727FD-FF92-ECAB-10DC-84D5C4F12D7A}"/>
                </a:ext>
              </a:extLst>
            </p:cNvPr>
            <p:cNvSpPr/>
            <p:nvPr/>
          </p:nvSpPr>
          <p:spPr>
            <a:xfrm>
              <a:off x="5145973" y="2644238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AF4A91-3F6D-B2B5-DE04-047F3CC2EF92}"/>
                </a:ext>
              </a:extLst>
            </p:cNvPr>
            <p:cNvSpPr/>
            <p:nvPr/>
          </p:nvSpPr>
          <p:spPr>
            <a:xfrm>
              <a:off x="5145972" y="3170427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7B2535-C950-16A2-59B8-20BD67974556}"/>
                </a:ext>
              </a:extLst>
            </p:cNvPr>
            <p:cNvSpPr/>
            <p:nvPr/>
          </p:nvSpPr>
          <p:spPr>
            <a:xfrm>
              <a:off x="5145972" y="3683045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B3C857-13BF-3B69-3757-6F567AF493B3}"/>
                </a:ext>
              </a:extLst>
            </p:cNvPr>
            <p:cNvSpPr/>
            <p:nvPr/>
          </p:nvSpPr>
          <p:spPr>
            <a:xfrm>
              <a:off x="5145972" y="4195663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6DA4E7F-0398-F449-A158-5EAD79B674E3}"/>
                </a:ext>
              </a:extLst>
            </p:cNvPr>
            <p:cNvSpPr/>
            <p:nvPr/>
          </p:nvSpPr>
          <p:spPr>
            <a:xfrm>
              <a:off x="5145972" y="4338167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278E77-778C-68D1-DE63-A4DD4434D724}"/>
                </a:ext>
              </a:extLst>
            </p:cNvPr>
            <p:cNvSpPr/>
            <p:nvPr/>
          </p:nvSpPr>
          <p:spPr>
            <a:xfrm>
              <a:off x="5145971" y="5220615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FB32D4-A2E7-8145-81EC-9D4964C77351}"/>
                </a:ext>
              </a:extLst>
            </p:cNvPr>
            <p:cNvSpPr/>
            <p:nvPr/>
          </p:nvSpPr>
          <p:spPr>
            <a:xfrm>
              <a:off x="5145971" y="5740866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9705C7-01DA-86E1-E9A1-ACA89256F805}"/>
                </a:ext>
              </a:extLst>
            </p:cNvPr>
            <p:cNvSpPr/>
            <p:nvPr/>
          </p:nvSpPr>
          <p:spPr>
            <a:xfrm>
              <a:off x="5145971" y="6259422"/>
              <a:ext cx="526473" cy="1425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</p:grpSp>
      <p:sp>
        <p:nvSpPr>
          <p:cNvPr id="6" name="Shape 194">
            <a:extLst>
              <a:ext uri="{FF2B5EF4-FFF2-40B4-BE49-F238E27FC236}">
                <a16:creationId xmlns:a16="http://schemas.microsoft.com/office/drawing/2014/main" id="{6AB85B04-CDBE-4AF4-0713-39DA512F5FDF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21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24A676-0ADF-F815-4E06-2D864C3D6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34" y="3573016"/>
            <a:ext cx="4580875" cy="2189135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B5EB743D-3FDC-A685-3C2C-6A702DF9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DDPG</a:t>
            </a:r>
            <a:r>
              <a:rPr lang="ko-KR" altLang="en-US" dirty="0"/>
              <a:t> 알고리즘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19B61-9310-0C3C-5D7D-E222FD06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2553147"/>
          </a:xfrm>
        </p:spPr>
        <p:txBody>
          <a:bodyPr/>
          <a:lstStyle/>
          <a:p>
            <a:r>
              <a:rPr lang="ko-KR" altLang="en-US" dirty="0"/>
              <a:t>분산 자원 할당 정책 생성을 위해 </a:t>
            </a:r>
            <a:r>
              <a:rPr lang="en-US" altLang="ko-KR" dirty="0"/>
              <a:t>DDPG </a:t>
            </a:r>
            <a:r>
              <a:rPr lang="ko-KR" altLang="en-US" dirty="0"/>
              <a:t>알고리즘 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기존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DQN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에서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continuous action space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에 대한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policy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 구하는 것은 매 타임스텝마다 모든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action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대해 최적화를 진행해야 하기 때문에 적용 불가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Pretendard SemiBold" panose="02000703000000020004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DDPG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에서는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action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을 결정하는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actor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네트워크와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action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을 평가하는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critic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네트워크를 분리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Pretendard SemiBold" panose="02000703000000020004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Discrete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action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만 출력할 수 있었던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DQN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과 달리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continuous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action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  <a:cs typeface="Pretendard SemiBold" panose="02000703000000020004" pitchFamily="50" charset="-127"/>
              </a:rPr>
              <a:t>을 출력할 수 있음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  <a:cs typeface="Pretendard SemiBold" panose="02000703000000020004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8" name="Shape 194">
            <a:extLst>
              <a:ext uri="{FF2B5EF4-FFF2-40B4-BE49-F238E27FC236}">
                <a16:creationId xmlns:a16="http://schemas.microsoft.com/office/drawing/2014/main" id="{9A67C23E-A106-BF44-90C8-8F7D6773C43B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15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45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sp>
        <p:nvSpPr>
          <p:cNvPr id="44" name="Shape 194">
            <a:extLst>
              <a:ext uri="{FF2B5EF4-FFF2-40B4-BE49-F238E27FC236}">
                <a16:creationId xmlns:a16="http://schemas.microsoft.com/office/drawing/2014/main" id="{2C37E5D3-4A8B-463E-85FA-E909CAF7AC40}"/>
              </a:ext>
            </a:extLst>
          </p:cNvPr>
          <p:cNvSpPr txBox="1"/>
          <p:nvPr/>
        </p:nvSpPr>
        <p:spPr>
          <a:xfrm>
            <a:off x="849778" y="2780928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Shape 194">
            <a:extLst>
              <a:ext uri="{FF2B5EF4-FFF2-40B4-BE49-F238E27FC236}">
                <a16:creationId xmlns:a16="http://schemas.microsoft.com/office/drawing/2014/main" id="{8A48F08F-4051-4D42-887D-FF005EA1024D}"/>
              </a:ext>
            </a:extLst>
          </p:cNvPr>
          <p:cNvSpPr txBox="1"/>
          <p:nvPr/>
        </p:nvSpPr>
        <p:spPr>
          <a:xfrm>
            <a:off x="839415" y="3717032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Shape 194">
            <a:extLst>
              <a:ext uri="{FF2B5EF4-FFF2-40B4-BE49-F238E27FC236}">
                <a16:creationId xmlns:a16="http://schemas.microsoft.com/office/drawing/2014/main" id="{A6D053A0-2142-45E2-9D6D-49704C40548F}"/>
              </a:ext>
            </a:extLst>
          </p:cNvPr>
          <p:cNvSpPr txBox="1"/>
          <p:nvPr/>
        </p:nvSpPr>
        <p:spPr>
          <a:xfrm>
            <a:off x="839415" y="4653136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Shape 193">
            <a:extLst>
              <a:ext uri="{FF2B5EF4-FFF2-40B4-BE49-F238E27FC236}">
                <a16:creationId xmlns:a16="http://schemas.microsoft.com/office/drawing/2014/main" id="{078B4C80-B125-4D2E-8704-DA5463799B29}"/>
              </a:ext>
            </a:extLst>
          </p:cNvPr>
          <p:cNvSpPr/>
          <p:nvPr/>
        </p:nvSpPr>
        <p:spPr>
          <a:xfrm>
            <a:off x="1958076" y="5715221"/>
            <a:ext cx="84918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</p:txBody>
      </p:sp>
      <p:sp>
        <p:nvSpPr>
          <p:cNvPr id="16" name="Shape 194">
            <a:extLst>
              <a:ext uri="{FF2B5EF4-FFF2-40B4-BE49-F238E27FC236}">
                <a16:creationId xmlns:a16="http://schemas.microsoft.com/office/drawing/2014/main" id="{1FB69284-CE61-4455-B1D7-A5EBB032B71B}"/>
              </a:ext>
            </a:extLst>
          </p:cNvPr>
          <p:cNvSpPr txBox="1"/>
          <p:nvPr/>
        </p:nvSpPr>
        <p:spPr>
          <a:xfrm>
            <a:off x="839416" y="5580467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Ⅳ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514AB11-6CD3-5644-BAF3-8891D15A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570" y="2780928"/>
            <a:ext cx="8834430" cy="348829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dirty="0" err="1">
                <a:solidFill>
                  <a:schemeClr val="bg1"/>
                </a:solidFill>
              </a:rPr>
              <a:t>강화학습</a:t>
            </a:r>
            <a:r>
              <a:rPr lang="ko-KR" altLang="en-US" sz="2800" dirty="0">
                <a:solidFill>
                  <a:schemeClr val="bg1"/>
                </a:solidFill>
              </a:rPr>
              <a:t> 기반 지능형 오프로딩 정책 생성 기술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지능형 서비스 이동 정책 기술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강화학습 기반 지능형 협업 캐시 정책 생성 기술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향후 연구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39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그룹 605">
            <a:extLst>
              <a:ext uri="{FF2B5EF4-FFF2-40B4-BE49-F238E27FC236}">
                <a16:creationId xmlns:a16="http://schemas.microsoft.com/office/drawing/2014/main" id="{84401F79-268F-CB92-2E34-BAB72DAD49A8}"/>
              </a:ext>
            </a:extLst>
          </p:cNvPr>
          <p:cNvGrpSpPr/>
          <p:nvPr/>
        </p:nvGrpSpPr>
        <p:grpSpPr>
          <a:xfrm>
            <a:off x="1690426" y="1152740"/>
            <a:ext cx="8583292" cy="5622803"/>
            <a:chOff x="114970" y="488469"/>
            <a:chExt cx="8647833" cy="5971968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718BBEA-10E8-B240-9AFE-484A8DB7AAB9}"/>
                </a:ext>
              </a:extLst>
            </p:cNvPr>
            <p:cNvSpPr/>
            <p:nvPr/>
          </p:nvSpPr>
          <p:spPr>
            <a:xfrm>
              <a:off x="7030073" y="3147917"/>
              <a:ext cx="1369611" cy="423583"/>
            </a:xfrm>
            <a:prstGeom prst="roundRect">
              <a:avLst>
                <a:gd name="adj" fmla="val 407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F057486-072C-8748-87D4-4C7EFE398EDC}"/>
                </a:ext>
              </a:extLst>
            </p:cNvPr>
            <p:cNvSpPr/>
            <p:nvPr/>
          </p:nvSpPr>
          <p:spPr>
            <a:xfrm>
              <a:off x="7030073" y="3815787"/>
              <a:ext cx="1369611" cy="423583"/>
            </a:xfrm>
            <a:prstGeom prst="roundRect">
              <a:avLst>
                <a:gd name="adj" fmla="val 407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4DD87296-34C7-3E47-A844-331D284C2247}"/>
                </a:ext>
              </a:extLst>
            </p:cNvPr>
            <p:cNvSpPr/>
            <p:nvPr/>
          </p:nvSpPr>
          <p:spPr>
            <a:xfrm>
              <a:off x="7030073" y="4554992"/>
              <a:ext cx="1369611" cy="423583"/>
            </a:xfrm>
            <a:prstGeom prst="roundRect">
              <a:avLst>
                <a:gd name="adj" fmla="val 407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[E] 16">
              <a:extLst>
                <a:ext uri="{FF2B5EF4-FFF2-40B4-BE49-F238E27FC236}">
                  <a16:creationId xmlns:a16="http://schemas.microsoft.com/office/drawing/2014/main" id="{CA4FF02E-902E-4D45-AB6E-5544249FF855}"/>
                </a:ext>
              </a:extLst>
            </p:cNvPr>
            <p:cNvCxnSpPr>
              <a:cxnSpLocks/>
              <a:stCxn id="25" idx="6"/>
              <a:endCxn id="12" idx="1"/>
            </p:cNvCxnSpPr>
            <p:nvPr/>
          </p:nvCxnSpPr>
          <p:spPr>
            <a:xfrm>
              <a:off x="4101646" y="4363610"/>
              <a:ext cx="2928427" cy="4031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[E] 18">
              <a:extLst>
                <a:ext uri="{FF2B5EF4-FFF2-40B4-BE49-F238E27FC236}">
                  <a16:creationId xmlns:a16="http://schemas.microsoft.com/office/drawing/2014/main" id="{770332BB-9E87-0D41-95F4-6A7BEBB8E330}"/>
                </a:ext>
              </a:extLst>
            </p:cNvPr>
            <p:cNvCxnSpPr>
              <a:cxnSpLocks/>
              <a:stCxn id="25" idx="6"/>
              <a:endCxn id="10" idx="1"/>
            </p:cNvCxnSpPr>
            <p:nvPr/>
          </p:nvCxnSpPr>
          <p:spPr>
            <a:xfrm flipV="1">
              <a:off x="4101646" y="3359709"/>
              <a:ext cx="2928427" cy="1003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238B8C-E447-F640-83CB-7D91E6BD82FF}"/>
                </a:ext>
              </a:extLst>
            </p:cNvPr>
            <p:cNvSpPr/>
            <p:nvPr/>
          </p:nvSpPr>
          <p:spPr>
            <a:xfrm>
              <a:off x="7293209" y="5124024"/>
              <a:ext cx="89319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ore-KR" sz="900" dirty="0"/>
                <a:t>Virtual Edges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C248F0-1E42-ED49-B185-AF9ADAECEDB2}"/>
                </a:ext>
              </a:extLst>
            </p:cNvPr>
            <p:cNvSpPr/>
            <p:nvPr/>
          </p:nvSpPr>
          <p:spPr>
            <a:xfrm>
              <a:off x="5974694" y="3812063"/>
              <a:ext cx="82657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700" dirty="0"/>
                <a:t>Cluster-edge 2</a:t>
              </a: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434708EB-5CAB-7246-B4C6-07CF3CB80ECE}"/>
                </a:ext>
              </a:extLst>
            </p:cNvPr>
            <p:cNvSpPr/>
            <p:nvPr/>
          </p:nvSpPr>
          <p:spPr>
            <a:xfrm>
              <a:off x="6880384" y="2995517"/>
              <a:ext cx="1664998" cy="2128507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F87FB03E-8C9C-CA47-98B5-CA76D6A19A42}"/>
                </a:ext>
              </a:extLst>
            </p:cNvPr>
            <p:cNvSpPr/>
            <p:nvPr/>
          </p:nvSpPr>
          <p:spPr>
            <a:xfrm>
              <a:off x="7767271" y="3185970"/>
              <a:ext cx="598603" cy="347475"/>
            </a:xfrm>
            <a:prstGeom prst="roundRect">
              <a:avLst>
                <a:gd name="adj" fmla="val 407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D837A3C-A8C5-404F-BCDC-D657BC122F2D}"/>
                </a:ext>
              </a:extLst>
            </p:cNvPr>
            <p:cNvSpPr/>
            <p:nvPr/>
          </p:nvSpPr>
          <p:spPr>
            <a:xfrm>
              <a:off x="6718299" y="1996476"/>
              <a:ext cx="2040345" cy="3986051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p:cxnSp>
          <p:nvCxnSpPr>
            <p:cNvPr id="64" name="꺾인 연결선[E] 63">
              <a:extLst>
                <a:ext uri="{FF2B5EF4-FFF2-40B4-BE49-F238E27FC236}">
                  <a16:creationId xmlns:a16="http://schemas.microsoft.com/office/drawing/2014/main" id="{9602F41F-2F75-AC48-8A92-D077AD155FA7}"/>
                </a:ext>
              </a:extLst>
            </p:cNvPr>
            <p:cNvCxnSpPr>
              <a:cxnSpLocks/>
              <a:stCxn id="61" idx="0"/>
              <a:endCxn id="41" idx="0"/>
            </p:cNvCxnSpPr>
            <p:nvPr/>
          </p:nvCxnSpPr>
          <p:spPr>
            <a:xfrm rot="16200000" flipH="1" flipV="1">
              <a:off x="5434137" y="701265"/>
              <a:ext cx="731780" cy="3821392"/>
            </a:xfrm>
            <a:prstGeom prst="bentConnector3">
              <a:avLst>
                <a:gd name="adj1" fmla="val -125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27FF2F83-67F8-2F4A-8A78-AC9A005B4B98}"/>
                </a:ext>
              </a:extLst>
            </p:cNvPr>
            <p:cNvSpPr/>
            <p:nvPr/>
          </p:nvSpPr>
          <p:spPr>
            <a:xfrm>
              <a:off x="1515873" y="5262497"/>
              <a:ext cx="1710573" cy="928229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BEC5F9F-E4D4-264E-8457-766F5997F529}"/>
                </a:ext>
              </a:extLst>
            </p:cNvPr>
            <p:cNvSpPr/>
            <p:nvPr/>
          </p:nvSpPr>
          <p:spPr>
            <a:xfrm>
              <a:off x="7639946" y="4248590"/>
              <a:ext cx="218330" cy="2790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altLang="ko-Kore-KR" sz="800" b="1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altLang="ko-Kore-KR" sz="800" b="1" dirty="0"/>
                <a:t>.</a:t>
              </a:r>
            </a:p>
            <a:p>
              <a:pPr>
                <a:lnSpc>
                  <a:spcPct val="50000"/>
                </a:lnSpc>
              </a:pPr>
              <a:r>
                <a:rPr lang="en-US" altLang="ko-Kore-KR" sz="800" b="1" dirty="0"/>
                <a:t>.</a:t>
              </a:r>
              <a:endParaRPr lang="ko-Kore-KR" altLang="en-US" sz="600" b="1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C1A3330-2783-7C44-878C-039C799B4FA4}"/>
                </a:ext>
              </a:extLst>
            </p:cNvPr>
            <p:cNvSpPr/>
            <p:nvPr/>
          </p:nvSpPr>
          <p:spPr>
            <a:xfrm>
              <a:off x="5971451" y="4561093"/>
              <a:ext cx="82657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700" dirty="0"/>
                <a:t>Cluster-edge n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163C133-255E-B34E-8664-FDECA8E6C20E}"/>
                </a:ext>
              </a:extLst>
            </p:cNvPr>
            <p:cNvSpPr/>
            <p:nvPr/>
          </p:nvSpPr>
          <p:spPr>
            <a:xfrm>
              <a:off x="5974694" y="3145170"/>
              <a:ext cx="82657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700" dirty="0"/>
                <a:t>Cluster-edge 1</a:t>
              </a:r>
            </a:p>
          </p:txBody>
        </p:sp>
        <p:cxnSp>
          <p:nvCxnSpPr>
            <p:cNvPr id="106" name="꺾인 연결선[E] 18">
              <a:extLst>
                <a:ext uri="{FF2B5EF4-FFF2-40B4-BE49-F238E27FC236}">
                  <a16:creationId xmlns:a16="http://schemas.microsoft.com/office/drawing/2014/main" id="{A8BA7EA1-1137-4364-9AFF-DF02BD9FA104}"/>
                </a:ext>
              </a:extLst>
            </p:cNvPr>
            <p:cNvCxnSpPr>
              <a:cxnSpLocks/>
              <a:stCxn id="12" idx="3"/>
              <a:endCxn id="23" idx="3"/>
            </p:cNvCxnSpPr>
            <p:nvPr/>
          </p:nvCxnSpPr>
          <p:spPr>
            <a:xfrm flipH="1" flipV="1">
              <a:off x="3055553" y="1198734"/>
              <a:ext cx="5344131" cy="3568050"/>
            </a:xfrm>
            <a:prstGeom prst="bentConnector3">
              <a:avLst>
                <a:gd name="adj1" fmla="val -427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[E] 18">
              <a:extLst>
                <a:ext uri="{FF2B5EF4-FFF2-40B4-BE49-F238E27FC236}">
                  <a16:creationId xmlns:a16="http://schemas.microsoft.com/office/drawing/2014/main" id="{D43569B3-84AA-48C0-B9C7-21A9A860C669}"/>
                </a:ext>
              </a:extLst>
            </p:cNvPr>
            <p:cNvCxnSpPr>
              <a:cxnSpLocks/>
              <a:stCxn id="11" idx="3"/>
              <a:endCxn id="23" idx="3"/>
            </p:cNvCxnSpPr>
            <p:nvPr/>
          </p:nvCxnSpPr>
          <p:spPr>
            <a:xfrm flipH="1" flipV="1">
              <a:off x="3055553" y="1198734"/>
              <a:ext cx="5344131" cy="2828845"/>
            </a:xfrm>
            <a:prstGeom prst="bentConnector3">
              <a:avLst>
                <a:gd name="adj1" fmla="val -427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[E] 18">
              <a:extLst>
                <a:ext uri="{FF2B5EF4-FFF2-40B4-BE49-F238E27FC236}">
                  <a16:creationId xmlns:a16="http://schemas.microsoft.com/office/drawing/2014/main" id="{C0F45C0D-EB15-41CF-BB35-76F014BF082B}"/>
                </a:ext>
              </a:extLst>
            </p:cNvPr>
            <p:cNvCxnSpPr>
              <a:cxnSpLocks/>
              <a:stCxn id="10" idx="3"/>
              <a:endCxn id="23" idx="3"/>
            </p:cNvCxnSpPr>
            <p:nvPr/>
          </p:nvCxnSpPr>
          <p:spPr>
            <a:xfrm flipH="1" flipV="1">
              <a:off x="3055553" y="1198734"/>
              <a:ext cx="5344131" cy="2160975"/>
            </a:xfrm>
            <a:prstGeom prst="bentConnector3">
              <a:avLst>
                <a:gd name="adj1" fmla="val -427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49">
              <a:extLst>
                <a:ext uri="{FF2B5EF4-FFF2-40B4-BE49-F238E27FC236}">
                  <a16:creationId xmlns:a16="http://schemas.microsoft.com/office/drawing/2014/main" id="{28101A13-A15D-A6D7-5051-74848B52658F}"/>
                </a:ext>
              </a:extLst>
            </p:cNvPr>
            <p:cNvSpPr/>
            <p:nvPr/>
          </p:nvSpPr>
          <p:spPr>
            <a:xfrm>
              <a:off x="1660716" y="5431412"/>
              <a:ext cx="1451708" cy="585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ore-KR" sz="900" dirty="0"/>
                <a:t> </a:t>
              </a:r>
            </a:p>
            <a:p>
              <a:pPr algn="ctr"/>
              <a:r>
                <a:rPr lang="en-US" altLang="ko-Kore-KR" sz="700" dirty="0"/>
                <a:t>Generate Task Request</a:t>
              </a:r>
            </a:p>
            <a:p>
              <a:pPr algn="ctr"/>
              <a:r>
                <a:rPr lang="en-US" altLang="ko-Kore-KR" sz="700" dirty="0"/>
                <a:t>based on Poisson Distribution</a:t>
              </a:r>
              <a:endParaRPr lang="ko-Kore-KR" altLang="en-US" sz="700" dirty="0"/>
            </a:p>
          </p:txBody>
        </p:sp>
        <p:sp>
          <p:nvSpPr>
            <p:cNvPr id="66" name="직사각형 3">
              <a:extLst>
                <a:ext uri="{FF2B5EF4-FFF2-40B4-BE49-F238E27FC236}">
                  <a16:creationId xmlns:a16="http://schemas.microsoft.com/office/drawing/2014/main" id="{44C9CC15-76BE-E9E9-1677-6A57214CA024}"/>
                </a:ext>
              </a:extLst>
            </p:cNvPr>
            <p:cNvSpPr/>
            <p:nvPr/>
          </p:nvSpPr>
          <p:spPr>
            <a:xfrm>
              <a:off x="1660716" y="5440916"/>
              <a:ext cx="10118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Task Generator</a:t>
              </a:r>
              <a:endParaRPr lang="ko-Kore-KR" altLang="en-US" sz="900" dirty="0"/>
            </a:p>
          </p:txBody>
        </p:sp>
        <p:cxnSp>
          <p:nvCxnSpPr>
            <p:cNvPr id="89" name="꺾인 연결선[E] 18">
              <a:extLst>
                <a:ext uri="{FF2B5EF4-FFF2-40B4-BE49-F238E27FC236}">
                  <a16:creationId xmlns:a16="http://schemas.microsoft.com/office/drawing/2014/main" id="{8E4A7737-4DFF-EFFE-A603-B042C993768A}"/>
                </a:ext>
              </a:extLst>
            </p:cNvPr>
            <p:cNvCxnSpPr>
              <a:cxnSpLocks/>
              <a:stCxn id="25" idx="6"/>
              <a:endCxn id="11" idx="1"/>
            </p:cNvCxnSpPr>
            <p:nvPr/>
          </p:nvCxnSpPr>
          <p:spPr>
            <a:xfrm flipV="1">
              <a:off x="4101646" y="4027579"/>
              <a:ext cx="2928427" cy="33603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DAC3EC0-A083-4F4C-A10A-B156D9C076AD}"/>
                </a:ext>
              </a:extLst>
            </p:cNvPr>
            <p:cNvSpPr/>
            <p:nvPr/>
          </p:nvSpPr>
          <p:spPr>
            <a:xfrm>
              <a:off x="3678063" y="4151818"/>
              <a:ext cx="423583" cy="4235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3" name="모서리가 둥근 직사각형 51">
              <a:extLst>
                <a:ext uri="{FF2B5EF4-FFF2-40B4-BE49-F238E27FC236}">
                  <a16:creationId xmlns:a16="http://schemas.microsoft.com/office/drawing/2014/main" id="{24A90395-3B9D-594B-4B90-E50770452A38}"/>
                </a:ext>
              </a:extLst>
            </p:cNvPr>
            <p:cNvSpPr/>
            <p:nvPr/>
          </p:nvSpPr>
          <p:spPr>
            <a:xfrm>
              <a:off x="729609" y="1996476"/>
              <a:ext cx="3914358" cy="2905903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p:sp>
          <p:nvSpPr>
            <p:cNvPr id="105" name="직사각형 52">
              <a:extLst>
                <a:ext uri="{FF2B5EF4-FFF2-40B4-BE49-F238E27FC236}">
                  <a16:creationId xmlns:a16="http://schemas.microsoft.com/office/drawing/2014/main" id="{7E54F846-297E-7E51-D7A6-4532FFBB902B}"/>
                </a:ext>
              </a:extLst>
            </p:cNvPr>
            <p:cNvSpPr/>
            <p:nvPr/>
          </p:nvSpPr>
          <p:spPr>
            <a:xfrm>
              <a:off x="1459002" y="6190753"/>
              <a:ext cx="1847933" cy="269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Task generator container</a:t>
              </a:r>
              <a:endParaRPr lang="ko-Kore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모서리가 둥근 직사각형 74">
              <a:extLst>
                <a:ext uri="{FF2B5EF4-FFF2-40B4-BE49-F238E27FC236}">
                  <a16:creationId xmlns:a16="http://schemas.microsoft.com/office/drawing/2014/main" id="{EB12CE6A-3894-42D5-2CC5-C7E36450E231}"/>
                </a:ext>
              </a:extLst>
            </p:cNvPr>
            <p:cNvSpPr/>
            <p:nvPr/>
          </p:nvSpPr>
          <p:spPr>
            <a:xfrm>
              <a:off x="8188842" y="3853438"/>
              <a:ext cx="177032" cy="347475"/>
            </a:xfrm>
            <a:prstGeom prst="roundRect">
              <a:avLst>
                <a:gd name="adj" fmla="val 407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9" name="모서리가 둥근 직사각형 74">
              <a:extLst>
                <a:ext uri="{FF2B5EF4-FFF2-40B4-BE49-F238E27FC236}">
                  <a16:creationId xmlns:a16="http://schemas.microsoft.com/office/drawing/2014/main" id="{0668A991-E49F-E2D3-90D4-2395C03F0F46}"/>
                </a:ext>
              </a:extLst>
            </p:cNvPr>
            <p:cNvSpPr/>
            <p:nvPr/>
          </p:nvSpPr>
          <p:spPr>
            <a:xfrm>
              <a:off x="7268457" y="4593045"/>
              <a:ext cx="1097418" cy="347475"/>
            </a:xfrm>
            <a:prstGeom prst="roundRect">
              <a:avLst>
                <a:gd name="adj" fmla="val 4070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52">
              <a:extLst>
                <a:ext uri="{FF2B5EF4-FFF2-40B4-BE49-F238E27FC236}">
                  <a16:creationId xmlns:a16="http://schemas.microsoft.com/office/drawing/2014/main" id="{50715782-C344-9C93-AAAE-DD054DDFE897}"/>
                </a:ext>
              </a:extLst>
            </p:cNvPr>
            <p:cNvSpPr/>
            <p:nvPr/>
          </p:nvSpPr>
          <p:spPr>
            <a:xfrm>
              <a:off x="3387262" y="4876871"/>
              <a:ext cx="129515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Agent container</a:t>
              </a:r>
              <a:endParaRPr lang="ko-Kore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67" name="직사각형 52">
              <a:extLst>
                <a:ext uri="{FF2B5EF4-FFF2-40B4-BE49-F238E27FC236}">
                  <a16:creationId xmlns:a16="http://schemas.microsoft.com/office/drawing/2014/main" id="{C4D05813-574A-10BB-64EB-49AD84ADEAE2}"/>
                </a:ext>
              </a:extLst>
            </p:cNvPr>
            <p:cNvSpPr/>
            <p:nvPr/>
          </p:nvSpPr>
          <p:spPr>
            <a:xfrm>
              <a:off x="7097805" y="5981747"/>
              <a:ext cx="166499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Environment container</a:t>
              </a:r>
              <a:endParaRPr lang="ko-Kore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73" name="모서리가 둥근 직사각형 5">
              <a:extLst>
                <a:ext uri="{FF2B5EF4-FFF2-40B4-BE49-F238E27FC236}">
                  <a16:creationId xmlns:a16="http://schemas.microsoft.com/office/drawing/2014/main" id="{7C76C4CF-8E29-156F-39A9-4AE7BFB7F864}"/>
                </a:ext>
              </a:extLst>
            </p:cNvPr>
            <p:cNvSpPr/>
            <p:nvPr/>
          </p:nvSpPr>
          <p:spPr>
            <a:xfrm>
              <a:off x="7030074" y="5445015"/>
              <a:ext cx="1369610" cy="354788"/>
            </a:xfrm>
            <a:prstGeom prst="roundRect">
              <a:avLst>
                <a:gd name="adj" fmla="val 407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ADF3AF4-6F5A-BF41-9B3E-D9BFC93CF4EB}"/>
                </a:ext>
              </a:extLst>
            </p:cNvPr>
            <p:cNvSpPr/>
            <p:nvPr/>
          </p:nvSpPr>
          <p:spPr>
            <a:xfrm>
              <a:off x="7214554" y="5489205"/>
              <a:ext cx="99939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sz="1100" dirty="0"/>
                <a:t>Core Cloud</a:t>
              </a:r>
              <a:endParaRPr lang="ko-Kore-KR" altLang="en-US" sz="1100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7482FA-5173-D040-B364-402BCE57114F}"/>
                </a:ext>
              </a:extLst>
            </p:cNvPr>
            <p:cNvSpPr/>
            <p:nvPr/>
          </p:nvSpPr>
          <p:spPr>
            <a:xfrm>
              <a:off x="7269569" y="2246071"/>
              <a:ext cx="882307" cy="399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en-US" sz="900" dirty="0"/>
                <a:t>Status Monitor</a:t>
              </a:r>
              <a:endParaRPr lang="ko-Kore-KR" altLang="en-US" sz="900" dirty="0"/>
            </a:p>
          </p:txBody>
        </p:sp>
        <p:sp>
          <p:nvSpPr>
            <p:cNvPr id="269" name="직사각형 25">
              <a:extLst>
                <a:ext uri="{FF2B5EF4-FFF2-40B4-BE49-F238E27FC236}">
                  <a16:creationId xmlns:a16="http://schemas.microsoft.com/office/drawing/2014/main" id="{145B2CB0-16F1-B5FB-0124-03872C2F4F12}"/>
                </a:ext>
              </a:extLst>
            </p:cNvPr>
            <p:cNvSpPr/>
            <p:nvPr/>
          </p:nvSpPr>
          <p:spPr>
            <a:xfrm>
              <a:off x="470415" y="5735006"/>
              <a:ext cx="105349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1. Request Task</a:t>
              </a:r>
            </a:p>
          </p:txBody>
        </p:sp>
        <p:sp>
          <p:nvSpPr>
            <p:cNvPr id="276" name="직사각형 25">
              <a:extLst>
                <a:ext uri="{FF2B5EF4-FFF2-40B4-BE49-F238E27FC236}">
                  <a16:creationId xmlns:a16="http://schemas.microsoft.com/office/drawing/2014/main" id="{F3DEF9DE-6E2E-93EB-0C3F-C42856F1EE36}"/>
                </a:ext>
              </a:extLst>
            </p:cNvPr>
            <p:cNvSpPr/>
            <p:nvPr/>
          </p:nvSpPr>
          <p:spPr>
            <a:xfrm>
              <a:off x="3912446" y="3785391"/>
              <a:ext cx="7889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4. Decision</a:t>
              </a:r>
            </a:p>
          </p:txBody>
        </p:sp>
        <p:cxnSp>
          <p:nvCxnSpPr>
            <p:cNvPr id="303" name="꺾인 연결선[E] 71">
              <a:extLst>
                <a:ext uri="{FF2B5EF4-FFF2-40B4-BE49-F238E27FC236}">
                  <a16:creationId xmlns:a16="http://schemas.microsoft.com/office/drawing/2014/main" id="{43981BCE-9D79-5461-D683-668B580D34D5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rot="10800000" flipH="1">
              <a:off x="1660716" y="3645870"/>
              <a:ext cx="1906390" cy="2078151"/>
            </a:xfrm>
            <a:prstGeom prst="bentConnector4">
              <a:avLst>
                <a:gd name="adj1" fmla="val -41303"/>
                <a:gd name="adj2" fmla="val 8494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꺾인 연결선[E] 18">
              <a:extLst>
                <a:ext uri="{FF2B5EF4-FFF2-40B4-BE49-F238E27FC236}">
                  <a16:creationId xmlns:a16="http://schemas.microsoft.com/office/drawing/2014/main" id="{6FF9DC19-A208-2F53-5BD7-60B60B60ABEC}"/>
                </a:ext>
              </a:extLst>
            </p:cNvPr>
            <p:cNvCxnSpPr>
              <a:cxnSpLocks/>
              <a:stCxn id="173" idx="3"/>
              <a:endCxn id="23" idx="3"/>
            </p:cNvCxnSpPr>
            <p:nvPr/>
          </p:nvCxnSpPr>
          <p:spPr>
            <a:xfrm flipH="1" flipV="1">
              <a:off x="3055553" y="1198734"/>
              <a:ext cx="5344131" cy="4423675"/>
            </a:xfrm>
            <a:prstGeom prst="bentConnector3">
              <a:avLst>
                <a:gd name="adj1" fmla="val -427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꺾인 연결선[E] 16">
              <a:extLst>
                <a:ext uri="{FF2B5EF4-FFF2-40B4-BE49-F238E27FC236}">
                  <a16:creationId xmlns:a16="http://schemas.microsoft.com/office/drawing/2014/main" id="{B40C4426-4CCB-9758-9CAE-953D04C4917B}"/>
                </a:ext>
              </a:extLst>
            </p:cNvPr>
            <p:cNvCxnSpPr>
              <a:cxnSpLocks/>
              <a:stCxn id="25" idx="6"/>
              <a:endCxn id="173" idx="1"/>
            </p:cNvCxnSpPr>
            <p:nvPr/>
          </p:nvCxnSpPr>
          <p:spPr>
            <a:xfrm>
              <a:off x="4101646" y="4363610"/>
              <a:ext cx="2928428" cy="12587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8" name="직사각형 76">
              <a:extLst>
                <a:ext uri="{FF2B5EF4-FFF2-40B4-BE49-F238E27FC236}">
                  <a16:creationId xmlns:a16="http://schemas.microsoft.com/office/drawing/2014/main" id="{DB3B6C56-6445-35D6-A08E-068D9022D2A5}"/>
                </a:ext>
              </a:extLst>
            </p:cNvPr>
            <p:cNvSpPr/>
            <p:nvPr/>
          </p:nvSpPr>
          <p:spPr>
            <a:xfrm>
              <a:off x="7551381" y="1363394"/>
              <a:ext cx="115768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dirty="0"/>
                <a:t>Processing Result</a:t>
              </a:r>
            </a:p>
          </p:txBody>
        </p:sp>
        <p:cxnSp>
          <p:nvCxnSpPr>
            <p:cNvPr id="625" name="직선 화살표 연결선 27">
              <a:extLst>
                <a:ext uri="{FF2B5EF4-FFF2-40B4-BE49-F238E27FC236}">
                  <a16:creationId xmlns:a16="http://schemas.microsoft.com/office/drawing/2014/main" id="{38A69C0B-A79E-609E-1814-BB2D94569CFB}"/>
                </a:ext>
              </a:extLst>
            </p:cNvPr>
            <p:cNvCxnSpPr>
              <a:cxnSpLocks/>
              <a:stCxn id="55" idx="0"/>
              <a:endCxn id="61" idx="2"/>
            </p:cNvCxnSpPr>
            <p:nvPr/>
          </p:nvCxnSpPr>
          <p:spPr>
            <a:xfrm flipH="1" flipV="1">
              <a:off x="7710723" y="2645375"/>
              <a:ext cx="2160" cy="3501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직사각형 25">
              <a:extLst>
                <a:ext uri="{FF2B5EF4-FFF2-40B4-BE49-F238E27FC236}">
                  <a16:creationId xmlns:a16="http://schemas.microsoft.com/office/drawing/2014/main" id="{E80ED12F-FC67-AC98-CD8F-21AF48187D37}"/>
                </a:ext>
              </a:extLst>
            </p:cNvPr>
            <p:cNvSpPr/>
            <p:nvPr/>
          </p:nvSpPr>
          <p:spPr>
            <a:xfrm>
              <a:off x="114970" y="949844"/>
              <a:ext cx="140775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2. Store Request Time</a:t>
              </a:r>
            </a:p>
          </p:txBody>
        </p:sp>
        <p:sp>
          <p:nvSpPr>
            <p:cNvPr id="21" name="모서리가 둥근 직사각형 51">
              <a:extLst>
                <a:ext uri="{FF2B5EF4-FFF2-40B4-BE49-F238E27FC236}">
                  <a16:creationId xmlns:a16="http://schemas.microsoft.com/office/drawing/2014/main" id="{DDD2018E-9AA2-9C56-CFEA-47C081424088}"/>
                </a:ext>
              </a:extLst>
            </p:cNvPr>
            <p:cNvSpPr/>
            <p:nvPr/>
          </p:nvSpPr>
          <p:spPr>
            <a:xfrm>
              <a:off x="1459002" y="737211"/>
              <a:ext cx="1710573" cy="866679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p:sp>
          <p:nvSpPr>
            <p:cNvPr id="23" name="직사각형 49">
              <a:extLst>
                <a:ext uri="{FF2B5EF4-FFF2-40B4-BE49-F238E27FC236}">
                  <a16:creationId xmlns:a16="http://schemas.microsoft.com/office/drawing/2014/main" id="{C64AC6D1-D623-3ED2-42BA-F997B2540C42}"/>
                </a:ext>
              </a:extLst>
            </p:cNvPr>
            <p:cNvSpPr/>
            <p:nvPr/>
          </p:nvSpPr>
          <p:spPr>
            <a:xfrm>
              <a:off x="1603845" y="906126"/>
              <a:ext cx="1451708" cy="585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ore-KR" sz="900" dirty="0"/>
                <a:t> </a:t>
              </a:r>
            </a:p>
            <a:p>
              <a:pPr algn="ctr"/>
              <a:r>
                <a:rPr lang="en-US" altLang="ko-Kore-KR" sz="700" dirty="0"/>
                <a:t>Store tasks to calculate</a:t>
              </a:r>
            </a:p>
            <a:p>
              <a:pPr algn="ctr"/>
              <a:r>
                <a:rPr lang="en-US" altLang="ko-Kore-KR" sz="700" dirty="0"/>
                <a:t>the reward of decision</a:t>
              </a:r>
              <a:endParaRPr lang="ko-Kore-KR" altLang="en-US" sz="700" dirty="0"/>
            </a:p>
          </p:txBody>
        </p:sp>
        <p:sp>
          <p:nvSpPr>
            <p:cNvPr id="24" name="직사각형 3">
              <a:extLst>
                <a:ext uri="{FF2B5EF4-FFF2-40B4-BE49-F238E27FC236}">
                  <a16:creationId xmlns:a16="http://schemas.microsoft.com/office/drawing/2014/main" id="{34293812-61C0-B3BD-2449-F207E7C99BF9}"/>
                </a:ext>
              </a:extLst>
            </p:cNvPr>
            <p:cNvSpPr/>
            <p:nvPr/>
          </p:nvSpPr>
          <p:spPr>
            <a:xfrm>
              <a:off x="1603845" y="915630"/>
              <a:ext cx="63671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00" dirty="0"/>
                <a:t>Task DB</a:t>
              </a:r>
              <a:endParaRPr lang="ko-Kore-KR" altLang="en-US" sz="900" dirty="0"/>
            </a:p>
          </p:txBody>
        </p:sp>
        <p:sp>
          <p:nvSpPr>
            <p:cNvPr id="26" name="직사각형 52">
              <a:extLst>
                <a:ext uri="{FF2B5EF4-FFF2-40B4-BE49-F238E27FC236}">
                  <a16:creationId xmlns:a16="http://schemas.microsoft.com/office/drawing/2014/main" id="{4C0F4ADA-1ACD-2739-5535-F6569E7716B1}"/>
                </a:ext>
              </a:extLst>
            </p:cNvPr>
            <p:cNvSpPr/>
            <p:nvPr/>
          </p:nvSpPr>
          <p:spPr>
            <a:xfrm>
              <a:off x="1747588" y="488469"/>
              <a:ext cx="14219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050" b="1" dirty="0">
                  <a:solidFill>
                    <a:srgbClr val="FF0000"/>
                  </a:solidFill>
                </a:rPr>
                <a:t>Reward container</a:t>
              </a:r>
              <a:endParaRPr lang="ko-Kore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순서도: 자기 디스크 2">
              <a:extLst>
                <a:ext uri="{FF2B5EF4-FFF2-40B4-BE49-F238E27FC236}">
                  <a16:creationId xmlns:a16="http://schemas.microsoft.com/office/drawing/2014/main" id="{54B3142E-E1D9-9FFE-1B2C-9B071709218B}"/>
                </a:ext>
              </a:extLst>
            </p:cNvPr>
            <p:cNvSpPr/>
            <p:nvPr/>
          </p:nvSpPr>
          <p:spPr>
            <a:xfrm>
              <a:off x="2050824" y="2167341"/>
              <a:ext cx="1003841" cy="578956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Replay Memory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FF1DE85-2EF2-152A-2164-82CE5F0F7F17}"/>
                </a:ext>
              </a:extLst>
            </p:cNvPr>
            <p:cNvGrpSpPr/>
            <p:nvPr/>
          </p:nvGrpSpPr>
          <p:grpSpPr>
            <a:xfrm>
              <a:off x="1256875" y="4127088"/>
              <a:ext cx="1335173" cy="676759"/>
              <a:chOff x="1184909" y="4482689"/>
              <a:chExt cx="1335173" cy="676759"/>
            </a:xfrm>
          </p:grpSpPr>
          <p:sp>
            <p:nvSpPr>
              <p:cNvPr id="44" name="모서리가 둥근 직사각형 5">
                <a:extLst>
                  <a:ext uri="{FF2B5EF4-FFF2-40B4-BE49-F238E27FC236}">
                    <a16:creationId xmlns:a16="http://schemas.microsoft.com/office/drawing/2014/main" id="{BD9AD8A3-CF59-7A4B-E454-8AE273C099FC}"/>
                  </a:ext>
                </a:extLst>
              </p:cNvPr>
              <p:cNvSpPr/>
              <p:nvPr/>
            </p:nvSpPr>
            <p:spPr>
              <a:xfrm>
                <a:off x="1184909" y="4482689"/>
                <a:ext cx="1335173" cy="474040"/>
              </a:xfrm>
              <a:prstGeom prst="roundRect">
                <a:avLst>
                  <a:gd name="adj" fmla="val 40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AE20E7D-2722-1C27-C9D3-00A54C43C7D6}"/>
                  </a:ext>
                </a:extLst>
              </p:cNvPr>
              <p:cNvSpPr/>
              <p:nvPr/>
            </p:nvSpPr>
            <p:spPr>
              <a:xfrm>
                <a:off x="1235888" y="4928616"/>
                <a:ext cx="122822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ore-KR" sz="900" dirty="0"/>
                  <a:t>Task waiting queue</a:t>
                </a:r>
              </a:p>
            </p:txBody>
          </p:sp>
          <p:sp>
            <p:nvSpPr>
              <p:cNvPr id="46" name="모서리가 둥근 직사각형 72">
                <a:extLst>
                  <a:ext uri="{FF2B5EF4-FFF2-40B4-BE49-F238E27FC236}">
                    <a16:creationId xmlns:a16="http://schemas.microsoft.com/office/drawing/2014/main" id="{682C717D-A24A-93CB-5BDD-3B19B142C3FB}"/>
                  </a:ext>
                </a:extLst>
              </p:cNvPr>
              <p:cNvSpPr/>
              <p:nvPr/>
            </p:nvSpPr>
            <p:spPr>
              <a:xfrm>
                <a:off x="2295339" y="4532689"/>
                <a:ext cx="167531" cy="369242"/>
              </a:xfrm>
              <a:prstGeom prst="roundRect">
                <a:avLst>
                  <a:gd name="adj" fmla="val 40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모서리가 둥근 직사각형 72">
                <a:extLst>
                  <a:ext uri="{FF2B5EF4-FFF2-40B4-BE49-F238E27FC236}">
                    <a16:creationId xmlns:a16="http://schemas.microsoft.com/office/drawing/2014/main" id="{76FF87BD-86E3-6FC0-19D4-E5621C68112E}"/>
                  </a:ext>
                </a:extLst>
              </p:cNvPr>
              <p:cNvSpPr/>
              <p:nvPr/>
            </p:nvSpPr>
            <p:spPr>
              <a:xfrm>
                <a:off x="2065405" y="4532689"/>
                <a:ext cx="167531" cy="369242"/>
              </a:xfrm>
              <a:prstGeom prst="roundRect">
                <a:avLst>
                  <a:gd name="adj" fmla="val 40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모서리가 둥근 직사각형 72">
                <a:extLst>
                  <a:ext uri="{FF2B5EF4-FFF2-40B4-BE49-F238E27FC236}">
                    <a16:creationId xmlns:a16="http://schemas.microsoft.com/office/drawing/2014/main" id="{C86285F0-D548-F5A0-EFDC-5EC3EE2B3299}"/>
                  </a:ext>
                </a:extLst>
              </p:cNvPr>
              <p:cNvSpPr/>
              <p:nvPr/>
            </p:nvSpPr>
            <p:spPr>
              <a:xfrm>
                <a:off x="1840662" y="4532689"/>
                <a:ext cx="167531" cy="369242"/>
              </a:xfrm>
              <a:prstGeom prst="roundRect">
                <a:avLst>
                  <a:gd name="adj" fmla="val 40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모서리가 둥근 직사각형 72">
                <a:extLst>
                  <a:ext uri="{FF2B5EF4-FFF2-40B4-BE49-F238E27FC236}">
                    <a16:creationId xmlns:a16="http://schemas.microsoft.com/office/drawing/2014/main" id="{EAA0EF18-FDA3-3453-3932-268A8E92FC3A}"/>
                  </a:ext>
                </a:extLst>
              </p:cNvPr>
              <p:cNvSpPr/>
              <p:nvPr/>
            </p:nvSpPr>
            <p:spPr>
              <a:xfrm>
                <a:off x="1610547" y="4532689"/>
                <a:ext cx="167531" cy="369242"/>
              </a:xfrm>
              <a:prstGeom prst="roundRect">
                <a:avLst>
                  <a:gd name="adj" fmla="val 40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꺾인 연결선[E] 71">
              <a:extLst>
                <a:ext uri="{FF2B5EF4-FFF2-40B4-BE49-F238E27FC236}">
                  <a16:creationId xmlns:a16="http://schemas.microsoft.com/office/drawing/2014/main" id="{3B94F84B-3806-1EF7-F5C1-59BECBD42B9C}"/>
                </a:ext>
              </a:extLst>
            </p:cNvPr>
            <p:cNvCxnSpPr>
              <a:cxnSpLocks/>
              <a:stCxn id="65" idx="1"/>
              <a:endCxn id="23" idx="1"/>
            </p:cNvCxnSpPr>
            <p:nvPr/>
          </p:nvCxnSpPr>
          <p:spPr>
            <a:xfrm rot="10800000">
              <a:off x="1603846" y="1198734"/>
              <a:ext cx="56871" cy="4525286"/>
            </a:xfrm>
            <a:prstGeom prst="bentConnector3">
              <a:avLst>
                <a:gd name="adj1" fmla="val 13952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1">
              <a:extLst>
                <a:ext uri="{FF2B5EF4-FFF2-40B4-BE49-F238E27FC236}">
                  <a16:creationId xmlns:a16="http://schemas.microsoft.com/office/drawing/2014/main" id="{5E9B2B5E-7CF3-AD1F-8335-EFF555D541E4}"/>
                </a:ext>
              </a:extLst>
            </p:cNvPr>
            <p:cNvCxnSpPr>
              <a:cxnSpLocks/>
              <a:stCxn id="65" idx="1"/>
              <a:endCxn id="44" idx="1"/>
            </p:cNvCxnSpPr>
            <p:nvPr/>
          </p:nvCxnSpPr>
          <p:spPr>
            <a:xfrm rot="10800000">
              <a:off x="1256876" y="4364108"/>
              <a:ext cx="403841" cy="1359912"/>
            </a:xfrm>
            <a:prstGeom prst="bentConnector3">
              <a:avLst>
                <a:gd name="adj1" fmla="val 19434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꺾인 연결선[E] 71">
              <a:extLst>
                <a:ext uri="{FF2B5EF4-FFF2-40B4-BE49-F238E27FC236}">
                  <a16:creationId xmlns:a16="http://schemas.microsoft.com/office/drawing/2014/main" id="{FCB56C1F-4A3D-B3F4-4838-7D5B4B69B572}"/>
                </a:ext>
              </a:extLst>
            </p:cNvPr>
            <p:cNvCxnSpPr>
              <a:cxnSpLocks/>
              <a:stCxn id="44" idx="3"/>
              <a:endCxn id="25" idx="2"/>
            </p:cNvCxnSpPr>
            <p:nvPr/>
          </p:nvCxnSpPr>
          <p:spPr>
            <a:xfrm flipV="1">
              <a:off x="2592048" y="4363610"/>
              <a:ext cx="1086015" cy="4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꺾인 연결선[E] 71">
              <a:extLst>
                <a:ext uri="{FF2B5EF4-FFF2-40B4-BE49-F238E27FC236}">
                  <a16:creationId xmlns:a16="http://schemas.microsoft.com/office/drawing/2014/main" id="{998A5979-A50B-29FF-EB57-B3DF7D19C905}"/>
                </a:ext>
              </a:extLst>
            </p:cNvPr>
            <p:cNvCxnSpPr>
              <a:cxnSpLocks/>
              <a:stCxn id="23" idx="2"/>
              <a:endCxn id="3" idx="4"/>
            </p:cNvCxnSpPr>
            <p:nvPr/>
          </p:nvCxnSpPr>
          <p:spPr>
            <a:xfrm rot="16200000" flipH="1">
              <a:off x="2209444" y="1611597"/>
              <a:ext cx="965477" cy="724966"/>
            </a:xfrm>
            <a:prstGeom prst="bentConnector4">
              <a:avLst>
                <a:gd name="adj1" fmla="val 23432"/>
                <a:gd name="adj2" fmla="val 16085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[E] 71">
              <a:extLst>
                <a:ext uri="{FF2B5EF4-FFF2-40B4-BE49-F238E27FC236}">
                  <a16:creationId xmlns:a16="http://schemas.microsoft.com/office/drawing/2014/main" id="{BF744C8A-931C-AC9B-7F72-395887DA28BE}"/>
                </a:ext>
              </a:extLst>
            </p:cNvPr>
            <p:cNvCxnSpPr>
              <a:cxnSpLocks/>
              <a:stCxn id="3" idx="3"/>
              <a:endCxn id="41" idx="1"/>
            </p:cNvCxnSpPr>
            <p:nvPr/>
          </p:nvCxnSpPr>
          <p:spPr>
            <a:xfrm rot="16200000" flipH="1">
              <a:off x="2652955" y="2646087"/>
              <a:ext cx="566365" cy="76678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꺾인 연결선[E] 71">
              <a:extLst>
                <a:ext uri="{FF2B5EF4-FFF2-40B4-BE49-F238E27FC236}">
                  <a16:creationId xmlns:a16="http://schemas.microsoft.com/office/drawing/2014/main" id="{AB3DD18E-1B26-418D-C218-90A484EE0FFB}"/>
                </a:ext>
              </a:extLst>
            </p:cNvPr>
            <p:cNvCxnSpPr>
              <a:cxnSpLocks/>
              <a:stCxn id="41" idx="2"/>
              <a:endCxn id="25" idx="0"/>
            </p:cNvCxnSpPr>
            <p:nvPr/>
          </p:nvCxnSpPr>
          <p:spPr>
            <a:xfrm rot="16200000" flipH="1">
              <a:off x="3637420" y="3899383"/>
              <a:ext cx="504346" cy="52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꺾인 연결선[E] 71">
              <a:extLst>
                <a:ext uri="{FF2B5EF4-FFF2-40B4-BE49-F238E27FC236}">
                  <a16:creationId xmlns:a16="http://schemas.microsoft.com/office/drawing/2014/main" id="{217A9217-1372-F06D-3A78-885C556BE151}"/>
                </a:ext>
              </a:extLst>
            </p:cNvPr>
            <p:cNvCxnSpPr>
              <a:cxnSpLocks/>
              <a:stCxn id="3" idx="3"/>
              <a:endCxn id="599" idx="3"/>
            </p:cNvCxnSpPr>
            <p:nvPr/>
          </p:nvCxnSpPr>
          <p:spPr>
            <a:xfrm rot="5400000">
              <a:off x="2048870" y="2808786"/>
              <a:ext cx="566364" cy="44138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직사각형 25">
              <a:extLst>
                <a:ext uri="{FF2B5EF4-FFF2-40B4-BE49-F238E27FC236}">
                  <a16:creationId xmlns:a16="http://schemas.microsoft.com/office/drawing/2014/main" id="{2AB120BA-74B7-5A04-37A9-29D751B5B5E6}"/>
                </a:ext>
              </a:extLst>
            </p:cNvPr>
            <p:cNvSpPr/>
            <p:nvPr/>
          </p:nvSpPr>
          <p:spPr>
            <a:xfrm>
              <a:off x="4927738" y="1919782"/>
              <a:ext cx="141577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3. Get Status of Edges</a:t>
              </a:r>
            </a:p>
          </p:txBody>
        </p:sp>
        <p:sp>
          <p:nvSpPr>
            <p:cNvPr id="509" name="직사각형 25">
              <a:extLst>
                <a:ext uri="{FF2B5EF4-FFF2-40B4-BE49-F238E27FC236}">
                  <a16:creationId xmlns:a16="http://schemas.microsoft.com/office/drawing/2014/main" id="{28610036-0898-68F8-C3E8-9DF853D78CA2}"/>
                </a:ext>
              </a:extLst>
            </p:cNvPr>
            <p:cNvSpPr/>
            <p:nvPr/>
          </p:nvSpPr>
          <p:spPr>
            <a:xfrm>
              <a:off x="4047833" y="1183532"/>
              <a:ext cx="106471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6. Store Reward</a:t>
              </a:r>
            </a:p>
          </p:txBody>
        </p:sp>
        <p:cxnSp>
          <p:nvCxnSpPr>
            <p:cNvPr id="510" name="꺾인 연결선[E] 63">
              <a:extLst>
                <a:ext uri="{FF2B5EF4-FFF2-40B4-BE49-F238E27FC236}">
                  <a16:creationId xmlns:a16="http://schemas.microsoft.com/office/drawing/2014/main" id="{D2525F4F-EC33-2CD3-B11B-9B3A6730BAC2}"/>
                </a:ext>
              </a:extLst>
            </p:cNvPr>
            <p:cNvCxnSpPr>
              <a:cxnSpLocks/>
              <a:endCxn id="3" idx="4"/>
            </p:cNvCxnSpPr>
            <p:nvPr/>
          </p:nvCxnSpPr>
          <p:spPr>
            <a:xfrm rot="16200000" flipV="1">
              <a:off x="2982252" y="2529233"/>
              <a:ext cx="585793" cy="44096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F73F531-436A-ED03-2D48-9460210993A4}"/>
                </a:ext>
              </a:extLst>
            </p:cNvPr>
            <p:cNvSpPr/>
            <p:nvPr/>
          </p:nvSpPr>
          <p:spPr>
            <a:xfrm>
              <a:off x="3319529" y="2977851"/>
              <a:ext cx="1139604" cy="66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en-US" sz="900" dirty="0"/>
                <a:t>Actor Network</a:t>
              </a:r>
              <a:endParaRPr lang="ko-Kore-KR" altLang="en-US" sz="900" dirty="0"/>
            </a:p>
          </p:txBody>
        </p:sp>
        <p:sp>
          <p:nvSpPr>
            <p:cNvPr id="551" name="직사각형 25">
              <a:extLst>
                <a:ext uri="{FF2B5EF4-FFF2-40B4-BE49-F238E27FC236}">
                  <a16:creationId xmlns:a16="http://schemas.microsoft.com/office/drawing/2014/main" id="{E98DEF89-FF75-E38A-F80A-A2C5DD857DB2}"/>
                </a:ext>
              </a:extLst>
            </p:cNvPr>
            <p:cNvSpPr/>
            <p:nvPr/>
          </p:nvSpPr>
          <p:spPr>
            <a:xfrm>
              <a:off x="2367305" y="1694685"/>
              <a:ext cx="123303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3. Store (s, a, r, s’)</a:t>
              </a:r>
            </a:p>
          </p:txBody>
        </p:sp>
        <p:sp>
          <p:nvSpPr>
            <p:cNvPr id="553" name="직사각형 25">
              <a:extLst>
                <a:ext uri="{FF2B5EF4-FFF2-40B4-BE49-F238E27FC236}">
                  <a16:creationId xmlns:a16="http://schemas.microsoft.com/office/drawing/2014/main" id="{BC16B1A0-2E96-6EAA-BF89-8E805704116F}"/>
                </a:ext>
              </a:extLst>
            </p:cNvPr>
            <p:cNvSpPr/>
            <p:nvPr/>
          </p:nvSpPr>
          <p:spPr>
            <a:xfrm>
              <a:off x="2090579" y="3330375"/>
              <a:ext cx="12362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7. Update Network</a:t>
              </a:r>
            </a:p>
          </p:txBody>
        </p:sp>
        <p:sp>
          <p:nvSpPr>
            <p:cNvPr id="578" name="직사각형 25">
              <a:extLst>
                <a:ext uri="{FF2B5EF4-FFF2-40B4-BE49-F238E27FC236}">
                  <a16:creationId xmlns:a16="http://schemas.microsoft.com/office/drawing/2014/main" id="{02CBE4C3-43A6-0F60-D4E4-404F20E668E9}"/>
                </a:ext>
              </a:extLst>
            </p:cNvPr>
            <p:cNvSpPr/>
            <p:nvPr/>
          </p:nvSpPr>
          <p:spPr>
            <a:xfrm>
              <a:off x="4624281" y="4149583"/>
              <a:ext cx="97174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900" b="1" dirty="0"/>
                <a:t>5. Assign Task</a:t>
              </a:r>
            </a:p>
          </p:txBody>
        </p:sp>
        <p:cxnSp>
          <p:nvCxnSpPr>
            <p:cNvPr id="579" name="꺾인 연결선[E] 63">
              <a:extLst>
                <a:ext uri="{FF2B5EF4-FFF2-40B4-BE49-F238E27FC236}">
                  <a16:creationId xmlns:a16="http://schemas.microsoft.com/office/drawing/2014/main" id="{9B62BCD3-06C5-2943-A747-0D018D379274}"/>
                </a:ext>
              </a:extLst>
            </p:cNvPr>
            <p:cNvCxnSpPr>
              <a:cxnSpLocks/>
              <a:stCxn id="61" idx="0"/>
              <a:endCxn id="3" idx="4"/>
            </p:cNvCxnSpPr>
            <p:nvPr/>
          </p:nvCxnSpPr>
          <p:spPr>
            <a:xfrm rot="16200000" flipH="1" flipV="1">
              <a:off x="5277320" y="23416"/>
              <a:ext cx="210748" cy="4656058"/>
            </a:xfrm>
            <a:prstGeom prst="bentConnector4">
              <a:avLst>
                <a:gd name="adj1" fmla="val -251292"/>
                <a:gd name="adj2" fmla="val 905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3" name="직사각형 25">
                  <a:extLst>
                    <a:ext uri="{FF2B5EF4-FFF2-40B4-BE49-F238E27FC236}">
                      <a16:creationId xmlns:a16="http://schemas.microsoft.com/office/drawing/2014/main" id="{1555EC5E-89ED-7EDB-53FF-272F1D6BA9DF}"/>
                    </a:ext>
                  </a:extLst>
                </p:cNvPr>
                <p:cNvSpPr/>
                <p:nvPr/>
              </p:nvSpPr>
              <p:spPr>
                <a:xfrm>
                  <a:off x="5552058" y="3128872"/>
                  <a:ext cx="384125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ko-Kore-KR" sz="900" b="1" dirty="0"/>
                </a:p>
              </p:txBody>
            </p:sp>
          </mc:Choice>
          <mc:Fallback xmlns="">
            <p:sp>
              <p:nvSpPr>
                <p:cNvPr id="593" name="직사각형 25">
                  <a:extLst>
                    <a:ext uri="{FF2B5EF4-FFF2-40B4-BE49-F238E27FC236}">
                      <a16:creationId xmlns:a16="http://schemas.microsoft.com/office/drawing/2014/main" id="{1555EC5E-89ED-7EDB-53FF-272F1D6BA9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058" y="3128872"/>
                  <a:ext cx="384125" cy="2308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A53731EA-EFCD-A1ED-65DD-8168AD697D1B}"/>
                </a:ext>
              </a:extLst>
            </p:cNvPr>
            <p:cNvSpPr/>
            <p:nvPr/>
          </p:nvSpPr>
          <p:spPr>
            <a:xfrm>
              <a:off x="971754" y="2977850"/>
              <a:ext cx="1139604" cy="66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en-US" sz="900" dirty="0"/>
                <a:t>Critic Network</a:t>
              </a:r>
              <a:endParaRPr lang="ko-Kore-KR" altLang="en-US" sz="9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1" name="직사각형 25">
                  <a:extLst>
                    <a:ext uri="{FF2B5EF4-FFF2-40B4-BE49-F238E27FC236}">
                      <a16:creationId xmlns:a16="http://schemas.microsoft.com/office/drawing/2014/main" id="{2F0DA73F-BD06-C8A2-B244-0588A32E2BCE}"/>
                    </a:ext>
                  </a:extLst>
                </p:cNvPr>
                <p:cNvSpPr/>
                <p:nvPr/>
              </p:nvSpPr>
              <p:spPr>
                <a:xfrm>
                  <a:off x="4334550" y="4344402"/>
                  <a:ext cx="1326711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ore-KR" sz="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ko-Kore-KR" sz="9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900" b="1" dirty="0"/>
                </a:p>
              </p:txBody>
            </p:sp>
          </mc:Choice>
          <mc:Fallback xmlns="">
            <p:sp>
              <p:nvSpPr>
                <p:cNvPr id="601" name="직사각형 25">
                  <a:extLst>
                    <a:ext uri="{FF2B5EF4-FFF2-40B4-BE49-F238E27FC236}">
                      <a16:creationId xmlns:a16="http://schemas.microsoft.com/office/drawing/2014/main" id="{2F0DA73F-BD06-C8A2-B244-0588A32E2B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550" y="4344402"/>
                  <a:ext cx="1326711" cy="2308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2" name="직사각형 25">
                  <a:extLst>
                    <a:ext uri="{FF2B5EF4-FFF2-40B4-BE49-F238E27FC236}">
                      <a16:creationId xmlns:a16="http://schemas.microsoft.com/office/drawing/2014/main" id="{FBB9103D-3714-DAEB-753D-0F3D8ECE9D2A}"/>
                    </a:ext>
                  </a:extLst>
                </p:cNvPr>
                <p:cNvSpPr/>
                <p:nvPr/>
              </p:nvSpPr>
              <p:spPr>
                <a:xfrm>
                  <a:off x="5539007" y="3792443"/>
                  <a:ext cx="384125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ko-Kore-KR" sz="900" b="1" dirty="0"/>
                </a:p>
              </p:txBody>
            </p:sp>
          </mc:Choice>
          <mc:Fallback xmlns="">
            <p:sp>
              <p:nvSpPr>
                <p:cNvPr id="602" name="직사각형 25">
                  <a:extLst>
                    <a:ext uri="{FF2B5EF4-FFF2-40B4-BE49-F238E27FC236}">
                      <a16:creationId xmlns:a16="http://schemas.microsoft.com/office/drawing/2014/main" id="{FBB9103D-3714-DAEB-753D-0F3D8ECE9D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007" y="3792443"/>
                  <a:ext cx="384125" cy="2308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3" name="직사각형 25">
                  <a:extLst>
                    <a:ext uri="{FF2B5EF4-FFF2-40B4-BE49-F238E27FC236}">
                      <a16:creationId xmlns:a16="http://schemas.microsoft.com/office/drawing/2014/main" id="{8BE1FEF9-5587-B123-3BCC-31E00842D00C}"/>
                    </a:ext>
                  </a:extLst>
                </p:cNvPr>
                <p:cNvSpPr/>
                <p:nvPr/>
              </p:nvSpPr>
              <p:spPr>
                <a:xfrm>
                  <a:off x="5529347" y="4536747"/>
                  <a:ext cx="384125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ko-Kore-KR" sz="900" b="1" dirty="0"/>
                </a:p>
              </p:txBody>
            </p:sp>
          </mc:Choice>
          <mc:Fallback xmlns="">
            <p:sp>
              <p:nvSpPr>
                <p:cNvPr id="603" name="직사각형 25">
                  <a:extLst>
                    <a:ext uri="{FF2B5EF4-FFF2-40B4-BE49-F238E27FC236}">
                      <a16:creationId xmlns:a16="http://schemas.microsoft.com/office/drawing/2014/main" id="{8BE1FEF9-5587-B123-3BCC-31E00842D0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47" y="4536747"/>
                  <a:ext cx="384125" cy="2308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4" name="직사각형 25">
                  <a:extLst>
                    <a:ext uri="{FF2B5EF4-FFF2-40B4-BE49-F238E27FC236}">
                      <a16:creationId xmlns:a16="http://schemas.microsoft.com/office/drawing/2014/main" id="{FFE600F5-691D-08AA-BC02-FDB8B475B968}"/>
                    </a:ext>
                  </a:extLst>
                </p:cNvPr>
                <p:cNvSpPr/>
                <p:nvPr/>
              </p:nvSpPr>
              <p:spPr>
                <a:xfrm>
                  <a:off x="5539007" y="5390833"/>
                  <a:ext cx="384125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9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ko-Kore-KR" sz="900" b="1" dirty="0"/>
                </a:p>
              </p:txBody>
            </p:sp>
          </mc:Choice>
          <mc:Fallback xmlns="">
            <p:sp>
              <p:nvSpPr>
                <p:cNvPr id="604" name="직사각형 25">
                  <a:extLst>
                    <a:ext uri="{FF2B5EF4-FFF2-40B4-BE49-F238E27FC236}">
                      <a16:creationId xmlns:a16="http://schemas.microsoft.com/office/drawing/2014/main" id="{FFE600F5-691D-08AA-BC02-FDB8B475B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007" y="5390833"/>
                  <a:ext cx="384125" cy="2308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814F0643-E5E8-4ECA-3E9F-89A35BD5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DDPG </a:t>
            </a:r>
            <a:r>
              <a:rPr lang="ko-KR" altLang="en-US" dirty="0"/>
              <a:t>기반 정책 생성 에이전트 구조</a:t>
            </a:r>
            <a:endParaRPr kumimoji="1" lang="ko-Kore-KR" altLang="en-US" dirty="0"/>
          </a:p>
        </p:txBody>
      </p:sp>
      <p:sp>
        <p:nvSpPr>
          <p:cNvPr id="6" name="Shape 194">
            <a:extLst>
              <a:ext uri="{FF2B5EF4-FFF2-40B4-BE49-F238E27FC236}">
                <a16:creationId xmlns:a16="http://schemas.microsoft.com/office/drawing/2014/main" id="{670DBBDC-415F-CB7F-921A-8B9C68F2FA6B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16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75DCD15-AE82-6D3F-45C6-2233D8AEBD55}"/>
              </a:ext>
            </a:extLst>
          </p:cNvPr>
          <p:cNvSpPr/>
          <p:nvPr/>
        </p:nvSpPr>
        <p:spPr>
          <a:xfrm>
            <a:off x="2492057" y="2702461"/>
            <a:ext cx="3603226" cy="1485961"/>
          </a:xfrm>
          <a:prstGeom prst="roundRect">
            <a:avLst>
              <a:gd name="adj" fmla="val 2210"/>
            </a:avLst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1682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442259B-5F43-70CE-06FC-68091EBC3C9E}"/>
              </a:ext>
            </a:extLst>
          </p:cNvPr>
          <p:cNvGrpSpPr/>
          <p:nvPr/>
        </p:nvGrpSpPr>
        <p:grpSpPr>
          <a:xfrm>
            <a:off x="1757942" y="1113353"/>
            <a:ext cx="8676117" cy="5450910"/>
            <a:chOff x="233941" y="853003"/>
            <a:chExt cx="8676117" cy="5450910"/>
          </a:xfrm>
        </p:grpSpPr>
        <p:sp>
          <p:nvSpPr>
            <p:cNvPr id="3" name="모서리가 둥근 직사각형 51">
              <a:extLst>
                <a:ext uri="{FF2B5EF4-FFF2-40B4-BE49-F238E27FC236}">
                  <a16:creationId xmlns:a16="http://schemas.microsoft.com/office/drawing/2014/main" id="{3627BAC1-A518-8B31-581E-5E04C91B5754}"/>
                </a:ext>
              </a:extLst>
            </p:cNvPr>
            <p:cNvSpPr/>
            <p:nvPr/>
          </p:nvSpPr>
          <p:spPr>
            <a:xfrm>
              <a:off x="318642" y="1219200"/>
              <a:ext cx="2571616" cy="3632200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ABD063E-53D1-151B-1896-9C002085DEA2}"/>
                    </a:ext>
                  </a:extLst>
                </p:cNvPr>
                <p:cNvSpPr/>
                <p:nvPr/>
              </p:nvSpPr>
              <p:spPr>
                <a:xfrm>
                  <a:off x="658402" y="2592466"/>
                  <a:ext cx="1892096" cy="6696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none" anchor="ctr">
                  <a:noAutofit/>
                </a:bodyPr>
                <a:lstStyle/>
                <a:p>
                  <a:pPr algn="ctr"/>
                  <a:r>
                    <a:rPr lang="en-US" altLang="en-US" sz="1200" b="1" dirty="0"/>
                    <a:t>Critic Network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sup>
                        </m:sSup>
                      </m:oMath>
                    </m:oMathPara>
                  </a14:m>
                  <a:endParaRPr lang="ko-Kore-KR" altLang="en-US" sz="1200" b="1" dirty="0"/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ABD063E-53D1-151B-1896-9C002085DE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2" y="2592466"/>
                  <a:ext cx="1892096" cy="6696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09EE8504-B084-8D89-B1CB-479E81A2B7F3}"/>
                    </a:ext>
                  </a:extLst>
                </p:cNvPr>
                <p:cNvSpPr/>
                <p:nvPr/>
              </p:nvSpPr>
              <p:spPr>
                <a:xfrm>
                  <a:off x="658402" y="3974281"/>
                  <a:ext cx="1892096" cy="6696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none" anchor="ctr">
                  <a:noAutofit/>
                </a:bodyPr>
                <a:lstStyle/>
                <a:p>
                  <a:pPr algn="ctr"/>
                  <a:r>
                    <a:rPr lang="en-US" altLang="en-US" sz="1200" b="1" dirty="0"/>
                    <a:t>Target Critic Network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ore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2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ko-Kore-KR" sz="12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ko-Kore-KR" altLang="en-US" sz="1200" b="1" dirty="0"/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09EE8504-B084-8D89-B1CB-479E81A2B7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2" y="3974281"/>
                  <a:ext cx="1892096" cy="6696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27">
              <a:extLst>
                <a:ext uri="{FF2B5EF4-FFF2-40B4-BE49-F238E27FC236}">
                  <a16:creationId xmlns:a16="http://schemas.microsoft.com/office/drawing/2014/main" id="{1873B88B-6B5C-CA79-4210-9BC199040CED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1604450" y="3262087"/>
              <a:ext cx="0" cy="7121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25">
              <a:extLst>
                <a:ext uri="{FF2B5EF4-FFF2-40B4-BE49-F238E27FC236}">
                  <a16:creationId xmlns:a16="http://schemas.microsoft.com/office/drawing/2014/main" id="{5B2EFC47-2F8E-6723-378E-AD6A685B668A}"/>
                </a:ext>
              </a:extLst>
            </p:cNvPr>
            <p:cNvSpPr/>
            <p:nvPr/>
          </p:nvSpPr>
          <p:spPr>
            <a:xfrm>
              <a:off x="892684" y="853003"/>
              <a:ext cx="13548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400" b="1" dirty="0"/>
                <a:t>Critic Network</a:t>
              </a:r>
            </a:p>
          </p:txBody>
        </p:sp>
        <p:sp>
          <p:nvSpPr>
            <p:cNvPr id="18" name="순서도: 수행의 시작/종료 17">
              <a:extLst>
                <a:ext uri="{FF2B5EF4-FFF2-40B4-BE49-F238E27FC236}">
                  <a16:creationId xmlns:a16="http://schemas.microsoft.com/office/drawing/2014/main" id="{BAA10FD1-2EDB-6F75-C7A0-B1F998FB2FF5}"/>
                </a:ext>
              </a:extLst>
            </p:cNvPr>
            <p:cNvSpPr/>
            <p:nvPr/>
          </p:nvSpPr>
          <p:spPr>
            <a:xfrm>
              <a:off x="718625" y="1410137"/>
              <a:ext cx="1771650" cy="476397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Optimizer</a:t>
              </a:r>
            </a:p>
          </p:txBody>
        </p:sp>
        <p:sp>
          <p:nvSpPr>
            <p:cNvPr id="40" name="모서리가 둥근 직사각형 51">
              <a:extLst>
                <a:ext uri="{FF2B5EF4-FFF2-40B4-BE49-F238E27FC236}">
                  <a16:creationId xmlns:a16="http://schemas.microsoft.com/office/drawing/2014/main" id="{2B27A40F-5973-DE35-D8B3-D218A779512C}"/>
                </a:ext>
              </a:extLst>
            </p:cNvPr>
            <p:cNvSpPr/>
            <p:nvPr/>
          </p:nvSpPr>
          <p:spPr>
            <a:xfrm>
              <a:off x="4176304" y="1218149"/>
              <a:ext cx="2571616" cy="3632200"/>
            </a:xfrm>
            <a:prstGeom prst="roundRect">
              <a:avLst>
                <a:gd name="adj" fmla="val 2210"/>
              </a:avLst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B613471-7198-8A88-72BC-037B8A0934AC}"/>
                    </a:ext>
                  </a:extLst>
                </p:cNvPr>
                <p:cNvSpPr/>
                <p:nvPr/>
              </p:nvSpPr>
              <p:spPr>
                <a:xfrm>
                  <a:off x="4516064" y="3974281"/>
                  <a:ext cx="1892096" cy="6696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none" anchor="ctr">
                  <a:noAutofit/>
                </a:bodyPr>
                <a:lstStyle/>
                <a:p>
                  <a:pPr algn="ctr"/>
                  <a:r>
                    <a:rPr lang="en-US" altLang="en-US" sz="1200" b="1" dirty="0"/>
                    <a:t>Target Critic Network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ore-KR" sz="1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p>
                                <m:r>
                                  <a:rPr lang="en-US" altLang="ko-Kore-KR" sz="12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ko-Kore-KR" altLang="en-US" sz="1200" b="1" dirty="0"/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B613471-7198-8A88-72BC-037B8A093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064" y="3974281"/>
                  <a:ext cx="1892096" cy="6696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25">
              <a:extLst>
                <a:ext uri="{FF2B5EF4-FFF2-40B4-BE49-F238E27FC236}">
                  <a16:creationId xmlns:a16="http://schemas.microsoft.com/office/drawing/2014/main" id="{FCEDFA86-572C-21B7-7473-463B6731CA96}"/>
                </a:ext>
              </a:extLst>
            </p:cNvPr>
            <p:cNvSpPr/>
            <p:nvPr/>
          </p:nvSpPr>
          <p:spPr>
            <a:xfrm>
              <a:off x="4744562" y="853003"/>
              <a:ext cx="13628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ore-KR" sz="1400" b="1" dirty="0"/>
                <a:t>Actor Network</a:t>
              </a: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:a16="http://schemas.microsoft.com/office/drawing/2014/main" id="{17F29AA4-8A44-3E2B-562F-C44C983BE349}"/>
                </a:ext>
              </a:extLst>
            </p:cNvPr>
            <p:cNvSpPr/>
            <p:nvPr/>
          </p:nvSpPr>
          <p:spPr>
            <a:xfrm>
              <a:off x="4576287" y="1409088"/>
              <a:ext cx="1771650" cy="476397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Optimizer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25">
                  <a:extLst>
                    <a:ext uri="{FF2B5EF4-FFF2-40B4-BE49-F238E27FC236}">
                      <a16:creationId xmlns:a16="http://schemas.microsoft.com/office/drawing/2014/main" id="{80F37F86-4721-54EE-7668-5D15EC263357}"/>
                    </a:ext>
                  </a:extLst>
                </p:cNvPr>
                <p:cNvSpPr/>
                <p:nvPr/>
              </p:nvSpPr>
              <p:spPr>
                <a:xfrm>
                  <a:off x="5609998" y="3392655"/>
                  <a:ext cx="938077" cy="4539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ore-KR" sz="1100" dirty="0"/>
                    <a:t>soft update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ore-KR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ko-Kore-KR" sz="11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49" name="직사각형 25">
                  <a:extLst>
                    <a:ext uri="{FF2B5EF4-FFF2-40B4-BE49-F238E27FC236}">
                      <a16:creationId xmlns:a16="http://schemas.microsoft.com/office/drawing/2014/main" id="{80F37F86-4721-54EE-7668-5D15EC2633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998" y="3392655"/>
                  <a:ext cx="938077" cy="4539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D349FFF-0412-0A24-D95D-33DD18B38A68}"/>
                    </a:ext>
                  </a:extLst>
                </p:cNvPr>
                <p:cNvSpPr/>
                <p:nvPr/>
              </p:nvSpPr>
              <p:spPr>
                <a:xfrm>
                  <a:off x="4516064" y="2591417"/>
                  <a:ext cx="1892096" cy="6696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none" anchor="ctr">
                  <a:noAutofit/>
                </a:bodyPr>
                <a:lstStyle/>
                <a:p>
                  <a:pPr algn="ctr"/>
                  <a:r>
                    <a:rPr lang="en-US" altLang="en-US" sz="1200" b="1" dirty="0"/>
                    <a:t>Actor Network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sup>
                        </m:sSup>
                      </m:oMath>
                    </m:oMathPara>
                  </a14:m>
                  <a:endParaRPr lang="ko-Kore-KR" altLang="en-US" sz="1200" b="1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D349FFF-0412-0A24-D95D-33DD18B38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064" y="2591417"/>
                  <a:ext cx="1892096" cy="6696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27">
              <a:extLst>
                <a:ext uri="{FF2B5EF4-FFF2-40B4-BE49-F238E27FC236}">
                  <a16:creationId xmlns:a16="http://schemas.microsoft.com/office/drawing/2014/main" id="{A9C19BDE-140A-F55D-30E6-D5F055813F23}"/>
                </a:ext>
              </a:extLst>
            </p:cNvPr>
            <p:cNvCxnSpPr>
              <a:cxnSpLocks/>
              <a:stCxn id="42" idx="1"/>
              <a:endCxn id="8" idx="3"/>
            </p:cNvCxnSpPr>
            <p:nvPr/>
          </p:nvCxnSpPr>
          <p:spPr>
            <a:xfrm flipH="1">
              <a:off x="2550498" y="4309092"/>
              <a:ext cx="196556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순서도: 자기 디스크 65">
              <a:extLst>
                <a:ext uri="{FF2B5EF4-FFF2-40B4-BE49-F238E27FC236}">
                  <a16:creationId xmlns:a16="http://schemas.microsoft.com/office/drawing/2014/main" id="{6B68B0DC-7A30-C151-33DC-E8CDA90BA0CB}"/>
                </a:ext>
              </a:extLst>
            </p:cNvPr>
            <p:cNvSpPr/>
            <p:nvPr/>
          </p:nvSpPr>
          <p:spPr>
            <a:xfrm>
              <a:off x="4960191" y="5442304"/>
              <a:ext cx="1003841" cy="861609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Replay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Memory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25">
                  <a:extLst>
                    <a:ext uri="{FF2B5EF4-FFF2-40B4-BE49-F238E27FC236}">
                      <a16:creationId xmlns:a16="http://schemas.microsoft.com/office/drawing/2014/main" id="{02FC57FE-DB8A-0064-770C-027DE0AC4D50}"/>
                    </a:ext>
                  </a:extLst>
                </p:cNvPr>
                <p:cNvSpPr/>
                <p:nvPr/>
              </p:nvSpPr>
              <p:spPr>
                <a:xfrm>
                  <a:off x="1607120" y="3394001"/>
                  <a:ext cx="997389" cy="4687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ore-KR" sz="1100" dirty="0"/>
                    <a:t>soft update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ore-KR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ore-KR" sz="11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ko-Kore-KR" sz="11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69" name="직사각형 25">
                  <a:extLst>
                    <a:ext uri="{FF2B5EF4-FFF2-40B4-BE49-F238E27FC236}">
                      <a16:creationId xmlns:a16="http://schemas.microsoft.com/office/drawing/2014/main" id="{02FC57FE-DB8A-0064-770C-027DE0AC4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7120" y="3394001"/>
                  <a:ext cx="997389" cy="4687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25">
                  <a:extLst>
                    <a:ext uri="{FF2B5EF4-FFF2-40B4-BE49-F238E27FC236}">
                      <a16:creationId xmlns:a16="http://schemas.microsoft.com/office/drawing/2014/main" id="{4F67ED58-759C-7F7D-7A0A-5CE105902A16}"/>
                    </a:ext>
                  </a:extLst>
                </p:cNvPr>
                <p:cNvSpPr/>
                <p:nvPr/>
              </p:nvSpPr>
              <p:spPr>
                <a:xfrm>
                  <a:off x="4997636" y="3486854"/>
                  <a:ext cx="36362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70" name="직사각형 25">
                  <a:extLst>
                    <a:ext uri="{FF2B5EF4-FFF2-40B4-BE49-F238E27FC236}">
                      <a16:creationId xmlns:a16="http://schemas.microsoft.com/office/drawing/2014/main" id="{4F67ED58-759C-7F7D-7A0A-5CE105902A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636" y="3486854"/>
                  <a:ext cx="363626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7244101-547B-49A3-0B47-21AE7AB826E9}"/>
                </a:ext>
              </a:extLst>
            </p:cNvPr>
            <p:cNvGrpSpPr/>
            <p:nvPr/>
          </p:nvGrpSpPr>
          <p:grpSpPr>
            <a:xfrm>
              <a:off x="1452050" y="1881471"/>
              <a:ext cx="298450" cy="705932"/>
              <a:chOff x="1438342" y="2116421"/>
              <a:chExt cx="298450" cy="705932"/>
            </a:xfrm>
          </p:grpSpPr>
          <p:cxnSp>
            <p:nvCxnSpPr>
              <p:cNvPr id="76" name="직선 화살표 연결선 27">
                <a:extLst>
                  <a:ext uri="{FF2B5EF4-FFF2-40B4-BE49-F238E27FC236}">
                    <a16:creationId xmlns:a16="http://schemas.microsoft.com/office/drawing/2014/main" id="{FBE12DE1-362A-19E1-A4B3-8CF05FE6D2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834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27">
                <a:extLst>
                  <a:ext uri="{FF2B5EF4-FFF2-40B4-BE49-F238E27FC236}">
                    <a16:creationId xmlns:a16="http://schemas.microsoft.com/office/drawing/2014/main" id="{C53493BF-7C7F-EA7F-4E9F-B481F42DE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679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FEA1949-C216-DA6B-17C0-20DA69677FEF}"/>
                </a:ext>
              </a:extLst>
            </p:cNvPr>
            <p:cNvGrpSpPr/>
            <p:nvPr/>
          </p:nvGrpSpPr>
          <p:grpSpPr>
            <a:xfrm>
              <a:off x="5312887" y="1889140"/>
              <a:ext cx="298450" cy="705932"/>
              <a:chOff x="1438342" y="2116421"/>
              <a:chExt cx="298450" cy="705932"/>
            </a:xfrm>
          </p:grpSpPr>
          <p:cxnSp>
            <p:nvCxnSpPr>
              <p:cNvPr id="83" name="직선 화살표 연결선 27">
                <a:extLst>
                  <a:ext uri="{FF2B5EF4-FFF2-40B4-BE49-F238E27FC236}">
                    <a16:creationId xmlns:a16="http://schemas.microsoft.com/office/drawing/2014/main" id="{69805478-DFC2-789B-2E94-024FA1C07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834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27">
                <a:extLst>
                  <a:ext uri="{FF2B5EF4-FFF2-40B4-BE49-F238E27FC236}">
                    <a16:creationId xmlns:a16="http://schemas.microsoft.com/office/drawing/2014/main" id="{94521071-27C4-E72C-D47C-A696F3DAD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679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35B6D1A0-A1A3-1F59-FB94-F840DB733620}"/>
                </a:ext>
              </a:extLst>
            </p:cNvPr>
            <p:cNvGrpSpPr/>
            <p:nvPr/>
          </p:nvGrpSpPr>
          <p:grpSpPr>
            <a:xfrm>
              <a:off x="5312887" y="3268349"/>
              <a:ext cx="298450" cy="705932"/>
              <a:chOff x="1438342" y="2116421"/>
              <a:chExt cx="298450" cy="705932"/>
            </a:xfrm>
          </p:grpSpPr>
          <p:cxnSp>
            <p:nvCxnSpPr>
              <p:cNvPr id="86" name="직선 화살표 연결선 27">
                <a:extLst>
                  <a:ext uri="{FF2B5EF4-FFF2-40B4-BE49-F238E27FC236}">
                    <a16:creationId xmlns:a16="http://schemas.microsoft.com/office/drawing/2014/main" id="{C6259178-FF37-7CF9-BD4C-AAE1CB2128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834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27">
                <a:extLst>
                  <a:ext uri="{FF2B5EF4-FFF2-40B4-BE49-F238E27FC236}">
                    <a16:creationId xmlns:a16="http://schemas.microsoft.com/office/drawing/2014/main" id="{FA9B1963-FB3E-0512-EB90-1AE662CC9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6792" y="2116421"/>
                <a:ext cx="0" cy="705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직사각형 25">
                  <a:extLst>
                    <a:ext uri="{FF2B5EF4-FFF2-40B4-BE49-F238E27FC236}">
                      <a16:creationId xmlns:a16="http://schemas.microsoft.com/office/drawing/2014/main" id="{FE7D44A6-A871-FAF0-30A4-81F58B958A36}"/>
                    </a:ext>
                  </a:extLst>
                </p:cNvPr>
                <p:cNvSpPr/>
                <p:nvPr/>
              </p:nvSpPr>
              <p:spPr>
                <a:xfrm>
                  <a:off x="1747004" y="2097287"/>
                  <a:ext cx="997389" cy="2654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ore-KR" sz="1100" dirty="0"/>
                    <a:t>update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ore-K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88" name="직사각형 25">
                  <a:extLst>
                    <a:ext uri="{FF2B5EF4-FFF2-40B4-BE49-F238E27FC236}">
                      <a16:creationId xmlns:a16="http://schemas.microsoft.com/office/drawing/2014/main" id="{FE7D44A6-A871-FAF0-30A4-81F58B958A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004" y="2097287"/>
                  <a:ext cx="997389" cy="265457"/>
                </a:xfrm>
                <a:prstGeom prst="rect">
                  <a:avLst/>
                </a:prstGeom>
                <a:blipFill>
                  <a:blip r:embed="rId10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25">
                  <a:extLst>
                    <a:ext uri="{FF2B5EF4-FFF2-40B4-BE49-F238E27FC236}">
                      <a16:creationId xmlns:a16="http://schemas.microsoft.com/office/drawing/2014/main" id="{0A9D879D-ECBB-49A7-A982-1612156D261B}"/>
                    </a:ext>
                  </a:extLst>
                </p:cNvPr>
                <p:cNvSpPr/>
                <p:nvPr/>
              </p:nvSpPr>
              <p:spPr>
                <a:xfrm>
                  <a:off x="5609998" y="2091337"/>
                  <a:ext cx="997389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ore-KR" sz="1100" dirty="0"/>
                    <a:t>update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ore-K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90" name="직사각형 25">
                  <a:extLst>
                    <a:ext uri="{FF2B5EF4-FFF2-40B4-BE49-F238E27FC236}">
                      <a16:creationId xmlns:a16="http://schemas.microsoft.com/office/drawing/2014/main" id="{0A9D879D-ECBB-49A7-A982-1612156D26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998" y="2091337"/>
                  <a:ext cx="997389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25">
                  <a:extLst>
                    <a:ext uri="{FF2B5EF4-FFF2-40B4-BE49-F238E27FC236}">
                      <a16:creationId xmlns:a16="http://schemas.microsoft.com/office/drawing/2014/main" id="{0B2591E3-A647-B708-035F-9D6D45B54687}"/>
                    </a:ext>
                  </a:extLst>
                </p:cNvPr>
                <p:cNvSpPr/>
                <p:nvPr/>
              </p:nvSpPr>
              <p:spPr>
                <a:xfrm>
                  <a:off x="4082414" y="2017435"/>
                  <a:ext cx="1264816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ore-KR" sz="1100" dirty="0"/>
                    <a:t>policy gradient</a:t>
                  </a: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91" name="직사각형 25">
                  <a:extLst>
                    <a:ext uri="{FF2B5EF4-FFF2-40B4-BE49-F238E27FC236}">
                      <a16:creationId xmlns:a16="http://schemas.microsoft.com/office/drawing/2014/main" id="{0B2591E3-A647-B708-035F-9D6D45B546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2414" y="2017435"/>
                  <a:ext cx="1264816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직사각형 25">
                  <a:extLst>
                    <a:ext uri="{FF2B5EF4-FFF2-40B4-BE49-F238E27FC236}">
                      <a16:creationId xmlns:a16="http://schemas.microsoft.com/office/drawing/2014/main" id="{3E69AF43-A866-0E1C-60AD-479C5023E971}"/>
                    </a:ext>
                  </a:extLst>
                </p:cNvPr>
                <p:cNvSpPr/>
                <p:nvPr/>
              </p:nvSpPr>
              <p:spPr>
                <a:xfrm>
                  <a:off x="233941" y="2006698"/>
                  <a:ext cx="1264816" cy="4453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ko-Kore-KR" sz="1100" dirty="0"/>
                    <a:t>Q gradient</a:t>
                  </a: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94" name="직사각형 25">
                  <a:extLst>
                    <a:ext uri="{FF2B5EF4-FFF2-40B4-BE49-F238E27FC236}">
                      <a16:creationId xmlns:a16="http://schemas.microsoft.com/office/drawing/2014/main" id="{3E69AF43-A866-0E1C-60AD-479C5023E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41" y="2006698"/>
                  <a:ext cx="1264816" cy="44537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25">
                  <a:extLst>
                    <a:ext uri="{FF2B5EF4-FFF2-40B4-BE49-F238E27FC236}">
                      <a16:creationId xmlns:a16="http://schemas.microsoft.com/office/drawing/2014/main" id="{3F5FF846-15B8-190E-B291-D00551D67372}"/>
                    </a:ext>
                  </a:extLst>
                </p:cNvPr>
                <p:cNvSpPr/>
                <p:nvPr/>
              </p:nvSpPr>
              <p:spPr>
                <a:xfrm>
                  <a:off x="2911807" y="2509705"/>
                  <a:ext cx="137057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ore-KR" sz="1100" dirty="0"/>
                    <a:t>gradient </a:t>
                  </a:r>
                  <a14:m>
                    <m:oMath xmlns:m="http://schemas.openxmlformats.org/officeDocument/2006/math"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ore-KR" sz="11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96" name="직사각형 25">
                  <a:extLst>
                    <a:ext uri="{FF2B5EF4-FFF2-40B4-BE49-F238E27FC236}">
                      <a16:creationId xmlns:a16="http://schemas.microsoft.com/office/drawing/2014/main" id="{3F5FF846-15B8-190E-B291-D00551D67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807" y="2509705"/>
                  <a:ext cx="1370574" cy="261610"/>
                </a:xfrm>
                <a:prstGeom prst="rect">
                  <a:avLst/>
                </a:prstGeom>
                <a:blipFill>
                  <a:blip r:embed="rId1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직선 화살표 연결선 27">
              <a:extLst>
                <a:ext uri="{FF2B5EF4-FFF2-40B4-BE49-F238E27FC236}">
                  <a16:creationId xmlns:a16="http://schemas.microsoft.com/office/drawing/2014/main" id="{6DDA3923-B615-5F95-5E4A-F8C5C15F9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498" y="3068140"/>
              <a:ext cx="1965566" cy="1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27">
              <a:extLst>
                <a:ext uri="{FF2B5EF4-FFF2-40B4-BE49-F238E27FC236}">
                  <a16:creationId xmlns:a16="http://schemas.microsoft.com/office/drawing/2014/main" id="{B9B16A0C-3CAA-084D-17AA-15C1F8F20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498" y="2788597"/>
              <a:ext cx="1965566" cy="10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직사각형 25">
                  <a:extLst>
                    <a:ext uri="{FF2B5EF4-FFF2-40B4-BE49-F238E27FC236}">
                      <a16:creationId xmlns:a16="http://schemas.microsoft.com/office/drawing/2014/main" id="{7B16AD55-B306-7DD4-D376-B3892A4EAAC5}"/>
                    </a:ext>
                  </a:extLst>
                </p:cNvPr>
                <p:cNvSpPr/>
                <p:nvPr/>
              </p:nvSpPr>
              <p:spPr>
                <a:xfrm>
                  <a:off x="2880429" y="3070239"/>
                  <a:ext cx="137057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03" name="직사각형 25">
                  <a:extLst>
                    <a:ext uri="{FF2B5EF4-FFF2-40B4-BE49-F238E27FC236}">
                      <a16:creationId xmlns:a16="http://schemas.microsoft.com/office/drawing/2014/main" id="{7B16AD55-B306-7DD4-D376-B3892A4EA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429" y="3070239"/>
                  <a:ext cx="1370574" cy="261610"/>
                </a:xfrm>
                <a:prstGeom prst="rect">
                  <a:avLst/>
                </a:prstGeom>
                <a:blipFill>
                  <a:blip r:embed="rId15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직사각형 25">
                  <a:extLst>
                    <a:ext uri="{FF2B5EF4-FFF2-40B4-BE49-F238E27FC236}">
                      <a16:creationId xmlns:a16="http://schemas.microsoft.com/office/drawing/2014/main" id="{68057C70-9A2C-1605-F0EC-FD5EA04D3B66}"/>
                    </a:ext>
                  </a:extLst>
                </p:cNvPr>
                <p:cNvSpPr/>
                <p:nvPr/>
              </p:nvSpPr>
              <p:spPr>
                <a:xfrm>
                  <a:off x="2914014" y="4036373"/>
                  <a:ext cx="137057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04" name="직사각형 25">
                  <a:extLst>
                    <a:ext uri="{FF2B5EF4-FFF2-40B4-BE49-F238E27FC236}">
                      <a16:creationId xmlns:a16="http://schemas.microsoft.com/office/drawing/2014/main" id="{68057C70-9A2C-1605-F0EC-FD5EA04D3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014" y="4036373"/>
                  <a:ext cx="1370574" cy="261610"/>
                </a:xfrm>
                <a:prstGeom prst="rect">
                  <a:avLst/>
                </a:prstGeom>
                <a:blipFill>
                  <a:blip r:embed="rId16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직선 화살표 연결선 27">
              <a:extLst>
                <a:ext uri="{FF2B5EF4-FFF2-40B4-BE49-F238E27FC236}">
                  <a16:creationId xmlns:a16="http://schemas.microsoft.com/office/drawing/2014/main" id="{21C85851-1BE4-7BF4-3773-F6CE756C0874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6408160" y="2786446"/>
              <a:ext cx="7624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27">
              <a:extLst>
                <a:ext uri="{FF2B5EF4-FFF2-40B4-BE49-F238E27FC236}">
                  <a16:creationId xmlns:a16="http://schemas.microsoft.com/office/drawing/2014/main" id="{96F2D61D-6924-7832-0BB7-8E1E9422D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160" y="3069799"/>
              <a:ext cx="138429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직사각형 25">
                  <a:extLst>
                    <a:ext uri="{FF2B5EF4-FFF2-40B4-BE49-F238E27FC236}">
                      <a16:creationId xmlns:a16="http://schemas.microsoft.com/office/drawing/2014/main" id="{1B048DB5-FE0A-7FDA-DDE3-FF8F5F88F809}"/>
                    </a:ext>
                  </a:extLst>
                </p:cNvPr>
                <p:cNvSpPr/>
                <p:nvPr/>
              </p:nvSpPr>
              <p:spPr>
                <a:xfrm>
                  <a:off x="6882096" y="3077110"/>
                  <a:ext cx="907536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12" name="직사각형 25">
                  <a:extLst>
                    <a:ext uri="{FF2B5EF4-FFF2-40B4-BE49-F238E27FC236}">
                      <a16:creationId xmlns:a16="http://schemas.microsoft.com/office/drawing/2014/main" id="{1B048DB5-FE0A-7FDA-DDE3-FF8F5F88F8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2096" y="3077110"/>
                  <a:ext cx="907536" cy="261610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188A2DC-4DD6-1F1F-4668-9D57BE82CBB0}"/>
                </a:ext>
              </a:extLst>
            </p:cNvPr>
            <p:cNvSpPr/>
            <p:nvPr/>
          </p:nvSpPr>
          <p:spPr>
            <a:xfrm>
              <a:off x="7792457" y="2591416"/>
              <a:ext cx="1117601" cy="66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en-US" sz="1200" b="1" dirty="0"/>
                <a:t>Environment</a:t>
              </a:r>
              <a:endParaRPr lang="ko-Kore-KR" altLang="en-US" sz="1200" b="1" dirty="0"/>
            </a:p>
          </p:txBody>
        </p:sp>
        <p:sp>
          <p:nvSpPr>
            <p:cNvPr id="117" name="순서도: 연결자 116">
              <a:extLst>
                <a:ext uri="{FF2B5EF4-FFF2-40B4-BE49-F238E27FC236}">
                  <a16:creationId xmlns:a16="http://schemas.microsoft.com/office/drawing/2014/main" id="{00BDE628-B294-3A24-68B5-BFA8486D3B37}"/>
                </a:ext>
              </a:extLst>
            </p:cNvPr>
            <p:cNvSpPr/>
            <p:nvPr/>
          </p:nvSpPr>
          <p:spPr>
            <a:xfrm>
              <a:off x="7170562" y="2656306"/>
              <a:ext cx="260279" cy="2602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18" name="직선 화살표 연결선 27">
              <a:extLst>
                <a:ext uri="{FF2B5EF4-FFF2-40B4-BE49-F238E27FC236}">
                  <a16:creationId xmlns:a16="http://schemas.microsoft.com/office/drawing/2014/main" id="{01F55B70-4081-7DC2-FDD3-322277F79435}"/>
                </a:ext>
              </a:extLst>
            </p:cNvPr>
            <p:cNvCxnSpPr>
              <a:cxnSpLocks/>
              <a:endCxn id="117" idx="0"/>
            </p:cNvCxnSpPr>
            <p:nvPr/>
          </p:nvCxnSpPr>
          <p:spPr>
            <a:xfrm>
              <a:off x="7300702" y="2178606"/>
              <a:ext cx="0" cy="47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순서도: 수행의 시작/종료 122">
              <a:extLst>
                <a:ext uri="{FF2B5EF4-FFF2-40B4-BE49-F238E27FC236}">
                  <a16:creationId xmlns:a16="http://schemas.microsoft.com/office/drawing/2014/main" id="{107F9C29-BC5C-C18E-B9FE-EB3228C9E343}"/>
                </a:ext>
              </a:extLst>
            </p:cNvPr>
            <p:cNvSpPr/>
            <p:nvPr/>
          </p:nvSpPr>
          <p:spPr>
            <a:xfrm>
              <a:off x="6830302" y="1936752"/>
              <a:ext cx="959112" cy="305354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OU noise</a:t>
              </a:r>
            </a:p>
          </p:txBody>
        </p:sp>
        <p:cxnSp>
          <p:nvCxnSpPr>
            <p:cNvPr id="125" name="직선 화살표 연결선 27">
              <a:extLst>
                <a:ext uri="{FF2B5EF4-FFF2-40B4-BE49-F238E27FC236}">
                  <a16:creationId xmlns:a16="http://schemas.microsoft.com/office/drawing/2014/main" id="{6FD8260D-4950-B5DF-5C4A-0973CFA4EF26}"/>
                </a:ext>
              </a:extLst>
            </p:cNvPr>
            <p:cNvCxnSpPr>
              <a:cxnSpLocks/>
              <a:stCxn id="117" idx="6"/>
            </p:cNvCxnSpPr>
            <p:nvPr/>
          </p:nvCxnSpPr>
          <p:spPr>
            <a:xfrm>
              <a:off x="7430841" y="2786446"/>
              <a:ext cx="35857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직사각형 25">
                  <a:extLst>
                    <a:ext uri="{FF2B5EF4-FFF2-40B4-BE49-F238E27FC236}">
                      <a16:creationId xmlns:a16="http://schemas.microsoft.com/office/drawing/2014/main" id="{EBE55544-770E-4B28-2C8F-02F96833C877}"/>
                    </a:ext>
                  </a:extLst>
                </p:cNvPr>
                <p:cNvSpPr/>
                <p:nvPr/>
              </p:nvSpPr>
              <p:spPr>
                <a:xfrm>
                  <a:off x="6755277" y="2531572"/>
                  <a:ext cx="448797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ore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29" name="직사각형 25">
                  <a:extLst>
                    <a:ext uri="{FF2B5EF4-FFF2-40B4-BE49-F238E27FC236}">
                      <a16:creationId xmlns:a16="http://schemas.microsoft.com/office/drawing/2014/main" id="{EBE55544-770E-4B28-2C8F-02F96833C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277" y="2531572"/>
                  <a:ext cx="448797" cy="261610"/>
                </a:xfrm>
                <a:prstGeom prst="rect">
                  <a:avLst/>
                </a:prstGeom>
                <a:blipFill>
                  <a:blip r:embed="rId18"/>
                  <a:stretch>
                    <a:fillRect l="-1351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꺾인 연결선[E] 71">
              <a:extLst>
                <a:ext uri="{FF2B5EF4-FFF2-40B4-BE49-F238E27FC236}">
                  <a16:creationId xmlns:a16="http://schemas.microsoft.com/office/drawing/2014/main" id="{994DEF81-0D7C-C0C8-59B0-E284689F67B1}"/>
                </a:ext>
              </a:extLst>
            </p:cNvPr>
            <p:cNvCxnSpPr>
              <a:cxnSpLocks/>
              <a:stCxn id="42" idx="3"/>
              <a:endCxn id="66" idx="4"/>
            </p:cNvCxnSpPr>
            <p:nvPr/>
          </p:nvCxnSpPr>
          <p:spPr>
            <a:xfrm flipH="1">
              <a:off x="5964032" y="4309092"/>
              <a:ext cx="444128" cy="1564017"/>
            </a:xfrm>
            <a:prstGeom prst="bentConnector3">
              <a:avLst>
                <a:gd name="adj1" fmla="val -3717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27">
              <a:extLst>
                <a:ext uri="{FF2B5EF4-FFF2-40B4-BE49-F238E27FC236}">
                  <a16:creationId xmlns:a16="http://schemas.microsoft.com/office/drawing/2014/main" id="{7A62FD7D-E5E0-59E6-604C-C3B8B7D272BF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H="1" flipV="1">
              <a:off x="3864560" y="5869908"/>
              <a:ext cx="1095631" cy="32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494BB9F1-CCE8-4AF9-CB0A-6F15670F1EE4}"/>
                    </a:ext>
                  </a:extLst>
                </p:cNvPr>
                <p:cNvSpPr/>
                <p:nvPr/>
              </p:nvSpPr>
              <p:spPr>
                <a:xfrm>
                  <a:off x="2105814" y="5535097"/>
                  <a:ext cx="1892096" cy="6696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none" anchor="ctr">
                  <a:noAutofit/>
                </a:bodyPr>
                <a:lstStyle/>
                <a:p>
                  <a:pPr algn="ctr"/>
                  <a:r>
                    <a:rPr lang="en-US" altLang="en-US" sz="1200" b="1" dirty="0"/>
                    <a:t>Sampled data</a:t>
                  </a:r>
                  <a:br>
                    <a:rPr lang="en-US" altLang="en-US" sz="1200" b="1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ore-K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ore-KR" sz="1200" b="1" dirty="0"/>
                </a:p>
              </p:txBody>
            </p:sp>
          </mc:Choice>
          <mc:Fallback xmlns="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494BB9F1-CCE8-4AF9-CB0A-6F15670F1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814" y="5535097"/>
                  <a:ext cx="1892096" cy="6696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꺾인 연결선[E] 71">
              <a:extLst>
                <a:ext uri="{FF2B5EF4-FFF2-40B4-BE49-F238E27FC236}">
                  <a16:creationId xmlns:a16="http://schemas.microsoft.com/office/drawing/2014/main" id="{276EB2AD-2D2A-713E-66BE-BA8CE4C0A6A2}"/>
                </a:ext>
              </a:extLst>
            </p:cNvPr>
            <p:cNvCxnSpPr>
              <a:cxnSpLocks/>
              <a:stCxn id="136" idx="0"/>
              <a:endCxn id="3" idx="2"/>
            </p:cNvCxnSpPr>
            <p:nvPr/>
          </p:nvCxnSpPr>
          <p:spPr>
            <a:xfrm rot="16200000" flipV="1">
              <a:off x="1986308" y="4469543"/>
              <a:ext cx="683697" cy="14474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꺾인 연결선[E] 71">
              <a:extLst>
                <a:ext uri="{FF2B5EF4-FFF2-40B4-BE49-F238E27FC236}">
                  <a16:creationId xmlns:a16="http://schemas.microsoft.com/office/drawing/2014/main" id="{36B07D2B-4DB5-533E-971D-695263E3FFEE}"/>
                </a:ext>
              </a:extLst>
            </p:cNvPr>
            <p:cNvCxnSpPr>
              <a:cxnSpLocks/>
              <a:stCxn id="136" idx="0"/>
              <a:endCxn id="40" idx="2"/>
            </p:cNvCxnSpPr>
            <p:nvPr/>
          </p:nvCxnSpPr>
          <p:spPr>
            <a:xfrm rot="5400000" flipH="1" flipV="1">
              <a:off x="3914613" y="3987598"/>
              <a:ext cx="684748" cy="241025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25">
              <a:extLst>
                <a:ext uri="{FF2B5EF4-FFF2-40B4-BE49-F238E27FC236}">
                  <a16:creationId xmlns:a16="http://schemas.microsoft.com/office/drawing/2014/main" id="{850CDE31-FD1E-495E-7C80-1072FA35C9E3}"/>
                </a:ext>
              </a:extLst>
            </p:cNvPr>
            <p:cNvSpPr/>
            <p:nvPr/>
          </p:nvSpPr>
          <p:spPr>
            <a:xfrm>
              <a:off x="4027445" y="5597693"/>
              <a:ext cx="9032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sz="1100" dirty="0"/>
                <a:t>mini-batch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25">
                  <a:extLst>
                    <a:ext uri="{FF2B5EF4-FFF2-40B4-BE49-F238E27FC236}">
                      <a16:creationId xmlns:a16="http://schemas.microsoft.com/office/drawing/2014/main" id="{3A255892-1694-2A43-1760-B6914AC0B92E}"/>
                    </a:ext>
                  </a:extLst>
                </p:cNvPr>
                <p:cNvSpPr/>
                <p:nvPr/>
              </p:nvSpPr>
              <p:spPr>
                <a:xfrm>
                  <a:off x="6567268" y="5264549"/>
                  <a:ext cx="143844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ore-KR" sz="1100" dirty="0">
                      <a:ea typeface="Cambria Math" panose="02040503050406030204" pitchFamily="18" charset="0"/>
                    </a:rPr>
                    <a:t>store </a:t>
                  </a:r>
                  <a14:m>
                    <m:oMath xmlns:m="http://schemas.openxmlformats.org/officeDocument/2006/math">
                      <m:r>
                        <a:rPr lang="en-US" altLang="ko-Kore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ore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ore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ore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ore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ore-K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53" name="직사각형 25">
                  <a:extLst>
                    <a:ext uri="{FF2B5EF4-FFF2-40B4-BE49-F238E27FC236}">
                      <a16:creationId xmlns:a16="http://schemas.microsoft.com/office/drawing/2014/main" id="{3A255892-1694-2A43-1760-B6914AC0B9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268" y="5264549"/>
                  <a:ext cx="1438442" cy="261610"/>
                </a:xfrm>
                <a:prstGeom prst="rect">
                  <a:avLst/>
                </a:prstGeom>
                <a:blipFill>
                  <a:blip r:embed="rId20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직사각형 25">
                  <a:extLst>
                    <a:ext uri="{FF2B5EF4-FFF2-40B4-BE49-F238E27FC236}">
                      <a16:creationId xmlns:a16="http://schemas.microsoft.com/office/drawing/2014/main" id="{5753AFD8-A216-EC19-9651-2E53EA18E636}"/>
                    </a:ext>
                  </a:extLst>
                </p:cNvPr>
                <p:cNvSpPr/>
                <p:nvPr/>
              </p:nvSpPr>
              <p:spPr>
                <a:xfrm>
                  <a:off x="7368805" y="2531572"/>
                  <a:ext cx="448797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ore-KR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altLang="ko-Kore-KR" sz="1100" dirty="0"/>
                </a:p>
              </p:txBody>
            </p:sp>
          </mc:Choice>
          <mc:Fallback xmlns="">
            <p:sp>
              <p:nvSpPr>
                <p:cNvPr id="166" name="직사각형 25">
                  <a:extLst>
                    <a:ext uri="{FF2B5EF4-FFF2-40B4-BE49-F238E27FC236}">
                      <a16:creationId xmlns:a16="http://schemas.microsoft.com/office/drawing/2014/main" id="{5753AFD8-A216-EC19-9651-2E53EA18E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8805" y="2531572"/>
                  <a:ext cx="448797" cy="2616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제목 4">
            <a:extLst>
              <a:ext uri="{FF2B5EF4-FFF2-40B4-BE49-F238E27FC236}">
                <a16:creationId xmlns:a16="http://schemas.microsoft.com/office/drawing/2014/main" id="{E360B204-71BE-A48A-EDC0-D5984791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제안된 </a:t>
            </a:r>
            <a:r>
              <a:rPr lang="en-US" altLang="ko-KR" dirty="0"/>
              <a:t>DDPG </a:t>
            </a:r>
            <a:r>
              <a:rPr lang="ko-KR" altLang="en-US" dirty="0"/>
              <a:t>구조</a:t>
            </a:r>
            <a:endParaRPr lang="ko-Kore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4690E8F2-EAF0-448E-5F5D-A16F5FAD54D3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17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20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7FBBB4-A9DC-1545-3303-6477044B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/>
              <a:t>Critic</a:t>
            </a:r>
            <a:r>
              <a:rPr lang="en-US" altLang="ko-KR" sz="4000" b="1" dirty="0"/>
              <a:t>-</a:t>
            </a:r>
            <a:r>
              <a:rPr lang="en-US" altLang="ko-KR" dirty="0"/>
              <a:t>Actor </a:t>
            </a:r>
            <a:r>
              <a:rPr kumimoji="1" lang="ko-Kore-KR" altLang="en-US" dirty="0"/>
              <a:t>네트워크</a:t>
            </a:r>
            <a:r>
              <a:rPr kumimoji="1" lang="ko-KR" altLang="en-US" dirty="0"/>
              <a:t> 생성 코드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054F4-F20E-0C9F-AE0E-75ABB04B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70ED1322-CF31-7DE4-D11C-3061141F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568274"/>
            <a:ext cx="6745874" cy="38315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2F144FC9-6469-EA40-4CBD-C681C28C6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87" y="2420888"/>
            <a:ext cx="5528411" cy="38315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hape 194">
            <a:extLst>
              <a:ext uri="{FF2B5EF4-FFF2-40B4-BE49-F238E27FC236}">
                <a16:creationId xmlns:a16="http://schemas.microsoft.com/office/drawing/2014/main" id="{276708AA-9FF6-4E9E-6CAA-7721AC73FFED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18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329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50BCFC6-2316-7CCF-F21C-3566C90D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정책</a:t>
            </a:r>
            <a:r>
              <a:rPr kumimoji="1" lang="ko-KR" altLang="en-US" dirty="0"/>
              <a:t> 업데이터 코드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D638C-F222-7844-D3FF-029C6ED2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08C9030B-726F-D29B-E080-4B986DBB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307901"/>
            <a:ext cx="5145068" cy="51600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hape 194">
            <a:extLst>
              <a:ext uri="{FF2B5EF4-FFF2-40B4-BE49-F238E27FC236}">
                <a16:creationId xmlns:a16="http://schemas.microsoft.com/office/drawing/2014/main" id="{9A3AD912-A75B-4400-A671-89F807FD412B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19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216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FEC280-A350-04C4-DE61-4837E74E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수학적</a:t>
            </a:r>
            <a:r>
              <a:rPr kumimoji="1" lang="ko-KR" altLang="en-US" dirty="0"/>
              <a:t> 모델링</a:t>
            </a:r>
            <a:endParaRPr kumimoji="1" lang="ko-Kore-KR" altLang="en-US" dirty="0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D1269DFA-8160-0886-F037-E979B01D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330"/>
          <a:stretch>
            <a:fillRect/>
          </a:stretch>
        </p:blipFill>
        <p:spPr>
          <a:xfrm>
            <a:off x="407368" y="1546020"/>
            <a:ext cx="6296536" cy="3765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5">
            <a:extLst>
              <a:ext uri="{FF2B5EF4-FFF2-40B4-BE49-F238E27FC236}">
                <a16:creationId xmlns:a16="http://schemas.microsoft.com/office/drawing/2014/main" id="{B90B9A7C-B357-2271-8936-1EFE7CD4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8" t="26780" r="33210" b="68119"/>
          <a:stretch>
            <a:fillRect/>
          </a:stretch>
        </p:blipFill>
        <p:spPr>
          <a:xfrm>
            <a:off x="7319125" y="2204864"/>
            <a:ext cx="4388906" cy="5744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2B6F9C99-B823-D291-2F53-56540422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27" y="4729181"/>
            <a:ext cx="7065504" cy="16521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17023C-9F2D-A059-7E9D-7B7DEB3290F4}"/>
              </a:ext>
            </a:extLst>
          </p:cNvPr>
          <p:cNvSpPr txBox="1"/>
          <p:nvPr/>
        </p:nvSpPr>
        <p:spPr>
          <a:xfrm>
            <a:off x="378350" y="1361354"/>
            <a:ext cx="161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목적함수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22417-F359-D877-ECDF-B451723961DC}"/>
              </a:ext>
            </a:extLst>
          </p:cNvPr>
          <p:cNvSpPr txBox="1"/>
          <p:nvPr/>
        </p:nvSpPr>
        <p:spPr>
          <a:xfrm>
            <a:off x="6702533" y="1927865"/>
            <a:ext cx="161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액션</a:t>
            </a:r>
            <a:endParaRPr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242B8-3464-C268-0432-0F37F3F78F35}"/>
              </a:ext>
            </a:extLst>
          </p:cNvPr>
          <p:cNvSpPr txBox="1"/>
          <p:nvPr/>
        </p:nvSpPr>
        <p:spPr>
          <a:xfrm>
            <a:off x="4007768" y="4359849"/>
            <a:ext cx="161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보상함수</a:t>
            </a:r>
            <a:endParaRPr lang="ko-Kore-KR" altLang="en-US" dirty="0"/>
          </a:p>
        </p:txBody>
      </p:sp>
      <p:sp>
        <p:nvSpPr>
          <p:cNvPr id="12" name="Shape 194">
            <a:extLst>
              <a:ext uri="{FF2B5EF4-FFF2-40B4-BE49-F238E27FC236}">
                <a16:creationId xmlns:a16="http://schemas.microsoft.com/office/drawing/2014/main" id="{708FC2D9-1D83-7275-711F-50FFA6B75FFF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20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009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38F452-0D51-AC5F-2D70-DEA66628C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523A9D8-12C0-346C-05A6-8CCEA227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200" dirty="0"/>
              <a:t>분산 오프로딩을 위한 </a:t>
            </a:r>
            <a:r>
              <a:rPr lang="en-US" altLang="ko-KR" sz="3200" dirty="0"/>
              <a:t>DDPG</a:t>
            </a:r>
            <a:r>
              <a:rPr lang="ko-KR" altLang="en-US" sz="3200" dirty="0"/>
              <a:t> 기반 정책 생성</a:t>
            </a:r>
            <a:r>
              <a:rPr kumimoji="1" lang="ko-KR" altLang="en-US" sz="3200" dirty="0"/>
              <a:t> </a:t>
            </a:r>
            <a:r>
              <a:rPr kumimoji="1" lang="ko-Kore-KR" altLang="en-US" sz="3200" dirty="0"/>
              <a:t>성능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79DAA8-C17E-5F1C-C0A7-ECA0D2833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F1F51F2D-D1B4-D6CC-814A-B0BD56CD29EE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1BECA6-3732-2E58-2009-025F5976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784" y="2132856"/>
            <a:ext cx="5432676" cy="39292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1FFC7-F065-E8CA-0922-D5A4FF61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5" y="2532281"/>
            <a:ext cx="5286087" cy="30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81DA3E-2BED-5A2B-E881-7F69413EA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9204E0-020F-0248-FD35-AD9FAF31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DDPG</a:t>
            </a:r>
            <a:r>
              <a:rPr lang="ko-KR" altLang="en-US" sz="4000" dirty="0"/>
              <a:t> 기반 정책 생성 결과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9A26660-8A90-1C14-A5A7-EE4FB3B18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4" y="1916832"/>
            <a:ext cx="10321832" cy="41764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8034E-E773-52F6-2875-C4DF56CA1124}"/>
              </a:ext>
            </a:extLst>
          </p:cNvPr>
          <p:cNvSpPr txBox="1"/>
          <p:nvPr/>
        </p:nvSpPr>
        <p:spPr>
          <a:xfrm>
            <a:off x="6384032" y="1425853"/>
            <a:ext cx="468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액션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클라우드</a:t>
            </a:r>
            <a:r>
              <a:rPr lang="en-US" altLang="ko-KR" b="1" dirty="0"/>
              <a:t>,</a:t>
            </a:r>
            <a:r>
              <a:rPr lang="ko-KR" altLang="en-US" b="1" dirty="0"/>
              <a:t> 엣지</a:t>
            </a:r>
            <a:r>
              <a:rPr lang="en-US" altLang="ko-KR" b="1" dirty="0"/>
              <a:t>_1,</a:t>
            </a:r>
            <a:r>
              <a:rPr lang="ko-KR" altLang="en-US" b="1" dirty="0"/>
              <a:t> 엣지</a:t>
            </a:r>
            <a:r>
              <a:rPr lang="en-US" altLang="ko-KR" b="1" dirty="0"/>
              <a:t>_2,</a:t>
            </a:r>
            <a:r>
              <a:rPr lang="ko-KR" altLang="en-US" b="1" dirty="0"/>
              <a:t> 엣지</a:t>
            </a:r>
            <a:r>
              <a:rPr lang="en-US" altLang="ko-KR" b="1" dirty="0"/>
              <a:t>_3]</a:t>
            </a:r>
            <a:endParaRPr lang="ko-Kore-KR" altLang="en-US" b="1" dirty="0"/>
          </a:p>
        </p:txBody>
      </p:sp>
      <p:sp>
        <p:nvSpPr>
          <p:cNvPr id="8" name="Shape 194">
            <a:extLst>
              <a:ext uri="{FF2B5EF4-FFF2-40B4-BE49-F238E27FC236}">
                <a16:creationId xmlns:a16="http://schemas.microsoft.com/office/drawing/2014/main" id="{698A2A03-67F2-9267-B013-46DE08CC7C1F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24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지능형 서비스 이동 정책 기술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0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5B88A-1295-5DB6-188B-FEEA80646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1BA719-6B5F-8D1A-F04F-B0C1BA4E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서비스</a:t>
            </a:r>
            <a:r>
              <a:rPr kumimoji="1" lang="ko-KR" altLang="en-US" dirty="0"/>
              <a:t> 이동 정책 알고리즘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28594-58FD-0915-21CD-787560CB2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Picture 34">
            <a:extLst>
              <a:ext uri="{FF2B5EF4-FFF2-40B4-BE49-F238E27FC236}">
                <a16:creationId xmlns:a16="http://schemas.microsoft.com/office/drawing/2014/main" id="{5B9D7E04-5076-85A5-9D7D-44953387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71" y="1268760"/>
            <a:ext cx="7970669" cy="54497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hape 194">
            <a:extLst>
              <a:ext uri="{FF2B5EF4-FFF2-40B4-BE49-F238E27FC236}">
                <a16:creationId xmlns:a16="http://schemas.microsoft.com/office/drawing/2014/main" id="{9C6AB38B-A2C5-4548-09A0-DDA43FB2A2FB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283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271AA3-107D-8577-A030-8234B2115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048436-AF00-C2A3-C7D0-1E294D52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서비스</a:t>
            </a:r>
            <a:r>
              <a:rPr kumimoji="1" lang="ko-KR" altLang="en-US" dirty="0"/>
              <a:t> 이동 매니저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2D0D4A-C80F-C418-8A6A-980694AA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Picture 36">
            <a:extLst>
              <a:ext uri="{FF2B5EF4-FFF2-40B4-BE49-F238E27FC236}">
                <a16:creationId xmlns:a16="http://schemas.microsoft.com/office/drawing/2014/main" id="{BB5D42F1-BD90-5AA3-8592-119C952D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65" y="1124744"/>
            <a:ext cx="6389155" cy="56156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hape 194">
            <a:extLst>
              <a:ext uri="{FF2B5EF4-FFF2-40B4-BE49-F238E27FC236}">
                <a16:creationId xmlns:a16="http://schemas.microsoft.com/office/drawing/2014/main" id="{48D32542-C0A0-70C5-D990-454A7F928BE1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036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플랫폼 내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Linkhq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포지셔닝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CDD418-ACBC-4E67-8E4F-1F762A82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1100907"/>
            <a:ext cx="10441160" cy="5659199"/>
          </a:xfrm>
          <a:prstGeom prst="rect">
            <a:avLst/>
          </a:prstGeom>
        </p:spPr>
      </p:pic>
      <p:sp>
        <p:nvSpPr>
          <p:cNvPr id="4" name="사각형: 둥근 모서리 124">
            <a:extLst>
              <a:ext uri="{FF2B5EF4-FFF2-40B4-BE49-F238E27FC236}">
                <a16:creationId xmlns:a16="http://schemas.microsoft.com/office/drawing/2014/main" id="{FA631287-3A0B-A9E1-61B4-D4A1061ABC0B}"/>
              </a:ext>
            </a:extLst>
          </p:cNvPr>
          <p:cNvSpPr/>
          <p:nvPr/>
        </p:nvSpPr>
        <p:spPr>
          <a:xfrm>
            <a:off x="6748804" y="3593281"/>
            <a:ext cx="4459764" cy="1347887"/>
          </a:xfrm>
          <a:prstGeom prst="round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 강화학습 기반 지능형 협업 캐시 정책 생성 기술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8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27352-D0EA-7242-AF65-93F7802C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데이터</a:t>
            </a:r>
            <a:r>
              <a:rPr lang="ko-KR" altLang="en-US" dirty="0"/>
              <a:t> 저장 </a:t>
            </a:r>
            <a:r>
              <a:rPr lang="ko-Kore-KR" altLang="en-US" dirty="0"/>
              <a:t>캐시</a:t>
            </a:r>
            <a:r>
              <a:rPr lang="ko-KR" altLang="en-US" dirty="0"/>
              <a:t> 서비스 시나리오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5AE15-B639-5641-9B6D-6DE76294C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캐시 정책 목적 </a:t>
            </a:r>
            <a:endParaRPr lang="en-US" altLang="ko-KR" dirty="0"/>
          </a:p>
          <a:p>
            <a:pPr lvl="1"/>
            <a:r>
              <a:rPr lang="ko-KR" altLang="en-US" dirty="0"/>
              <a:t>이동성을 고려한 캐시 콘텐츠 재배치 기술</a:t>
            </a:r>
            <a:endParaRPr lang="en-US" altLang="ko-KR" dirty="0"/>
          </a:p>
          <a:p>
            <a:pPr lvl="2"/>
            <a:endParaRPr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BAAB04C-9841-7A46-8A0F-1E4DC43F3BB4}"/>
              </a:ext>
            </a:extLst>
          </p:cNvPr>
          <p:cNvSpPr/>
          <p:nvPr/>
        </p:nvSpPr>
        <p:spPr>
          <a:xfrm>
            <a:off x="2588594" y="4861931"/>
            <a:ext cx="976108" cy="47826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8D3622C-98FB-814E-885F-D1115173F34D}"/>
              </a:ext>
            </a:extLst>
          </p:cNvPr>
          <p:cNvSpPr/>
          <p:nvPr/>
        </p:nvSpPr>
        <p:spPr>
          <a:xfrm>
            <a:off x="2388414" y="4466449"/>
            <a:ext cx="1361270" cy="1150742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D39C555-1241-3B41-AE94-646E83FC32CC}"/>
              </a:ext>
            </a:extLst>
          </p:cNvPr>
          <p:cNvSpPr/>
          <p:nvPr/>
        </p:nvSpPr>
        <p:spPr>
          <a:xfrm>
            <a:off x="3886087" y="3302966"/>
            <a:ext cx="965096" cy="47826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73A5B48-E45A-C34E-A41C-287FBAF7FAAC}"/>
              </a:ext>
            </a:extLst>
          </p:cNvPr>
          <p:cNvSpPr/>
          <p:nvPr/>
        </p:nvSpPr>
        <p:spPr>
          <a:xfrm>
            <a:off x="3692699" y="2907484"/>
            <a:ext cx="1361270" cy="1150742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38E9DF-39A6-404C-89D8-BBCEB60D8EFD}"/>
              </a:ext>
            </a:extLst>
          </p:cNvPr>
          <p:cNvSpPr/>
          <p:nvPr/>
        </p:nvSpPr>
        <p:spPr>
          <a:xfrm>
            <a:off x="3979927" y="2981630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/>
              <a:t>클라우드</a:t>
            </a:r>
            <a:endParaRPr lang="ko-KR" altLang="en-US" sz="1100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8CE4993-996B-194F-BA21-376757E1BD51}"/>
              </a:ext>
            </a:extLst>
          </p:cNvPr>
          <p:cNvSpPr/>
          <p:nvPr/>
        </p:nvSpPr>
        <p:spPr>
          <a:xfrm>
            <a:off x="5187244" y="4859604"/>
            <a:ext cx="995676" cy="47826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F43A6CB-9D45-2B4B-B44D-20268091A4DC}"/>
              </a:ext>
            </a:extLst>
          </p:cNvPr>
          <p:cNvSpPr/>
          <p:nvPr/>
        </p:nvSpPr>
        <p:spPr>
          <a:xfrm>
            <a:off x="5009146" y="4464122"/>
            <a:ext cx="1361270" cy="1150742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C3EF54-00A8-254C-AFC7-9224DD9242BB}"/>
              </a:ext>
            </a:extLst>
          </p:cNvPr>
          <p:cNvSpPr/>
          <p:nvPr/>
        </p:nvSpPr>
        <p:spPr>
          <a:xfrm>
            <a:off x="2851993" y="535325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캐시</a:t>
            </a:r>
            <a:endParaRPr lang="ko-Kore-KR" altLang="en-US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5771D7-7489-4544-8961-241742509B98}"/>
              </a:ext>
            </a:extLst>
          </p:cNvPr>
          <p:cNvSpPr/>
          <p:nvPr/>
        </p:nvSpPr>
        <p:spPr>
          <a:xfrm>
            <a:off x="4122412" y="3794289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캐시</a:t>
            </a:r>
            <a:endParaRPr lang="ko-Kore-KR" altLang="en-US" sz="1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64BA39-CB12-194F-BDA5-51F1A6981E98}"/>
              </a:ext>
            </a:extLst>
          </p:cNvPr>
          <p:cNvSpPr/>
          <p:nvPr/>
        </p:nvSpPr>
        <p:spPr>
          <a:xfrm>
            <a:off x="5428882" y="5345717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캐시</a:t>
            </a:r>
            <a:endParaRPr lang="ko-Kore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19B654-D3F8-2C42-B68B-2085E25FD7A3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flipV="1">
            <a:off x="3076649" y="3542097"/>
            <a:ext cx="809439" cy="131983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B1B71D-8EB3-F242-8E62-C17DD5A68CA0}"/>
              </a:ext>
            </a:extLst>
          </p:cNvPr>
          <p:cNvCxnSpPr>
            <a:cxnSpLocks/>
            <a:stCxn id="9" idx="0"/>
            <a:endCxn id="6" idx="3"/>
          </p:cNvCxnSpPr>
          <p:nvPr/>
        </p:nvCxnSpPr>
        <p:spPr>
          <a:xfrm flipH="1" flipV="1">
            <a:off x="4851184" y="3542096"/>
            <a:ext cx="833899" cy="131750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E4731D-E5D0-EF45-BFA4-E318FE6A85E8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564702" y="5098735"/>
            <a:ext cx="1622542" cy="232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DE3559-31FD-6740-B237-E5A32C25B67C}"/>
              </a:ext>
            </a:extLst>
          </p:cNvPr>
          <p:cNvSpPr/>
          <p:nvPr/>
        </p:nvSpPr>
        <p:spPr>
          <a:xfrm>
            <a:off x="2471115" y="4490900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ore-KR" altLang="en-US" sz="1100" b="1" dirty="0"/>
              <a:t>클라우드 엣지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1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B91826-ACEA-BA44-AF24-53E970C4C408}"/>
              </a:ext>
            </a:extLst>
          </p:cNvPr>
          <p:cNvSpPr/>
          <p:nvPr/>
        </p:nvSpPr>
        <p:spPr>
          <a:xfrm>
            <a:off x="5091848" y="4498512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ore-KR" altLang="en-US" sz="1100" b="1" dirty="0"/>
              <a:t>클라우드 엣지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2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326F0E3-0356-A845-AEC2-342D27AC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29" y="4750499"/>
            <a:ext cx="675508" cy="5221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46C9005-D87F-105B-5901-FDC0971C5B94}"/>
              </a:ext>
            </a:extLst>
          </p:cNvPr>
          <p:cNvCxnSpPr>
            <a:cxnSpLocks/>
          </p:cNvCxnSpPr>
          <p:nvPr/>
        </p:nvCxnSpPr>
        <p:spPr>
          <a:xfrm>
            <a:off x="6983559" y="3983543"/>
            <a:ext cx="3187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780832A-2824-AAFC-FB1A-9F01818970D2}"/>
              </a:ext>
            </a:extLst>
          </p:cNvPr>
          <p:cNvCxnSpPr/>
          <p:nvPr/>
        </p:nvCxnSpPr>
        <p:spPr>
          <a:xfrm flipV="1">
            <a:off x="8577241" y="3793013"/>
            <a:ext cx="0" cy="429661"/>
          </a:xfrm>
          <a:prstGeom prst="line">
            <a:avLst/>
          </a:prstGeom>
          <a:ln w="127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C88703-C266-5CBB-DCC0-2B37BB536C82}"/>
              </a:ext>
            </a:extLst>
          </p:cNvPr>
          <p:cNvSpPr/>
          <p:nvPr/>
        </p:nvSpPr>
        <p:spPr>
          <a:xfrm>
            <a:off x="7308306" y="4122922"/>
            <a:ext cx="11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Time-slot_1</a:t>
            </a:r>
            <a:endParaRPr lang="ko-Kore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325B0A-B121-E935-02D0-4C27A34B9A84}"/>
              </a:ext>
            </a:extLst>
          </p:cNvPr>
          <p:cNvSpPr/>
          <p:nvPr/>
        </p:nvSpPr>
        <p:spPr>
          <a:xfrm>
            <a:off x="8697978" y="4122922"/>
            <a:ext cx="11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Time-slot_2</a:t>
            </a:r>
            <a:endParaRPr lang="ko-Kore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3B83D28-850A-4B19-9D21-D471D0CD86AD}"/>
              </a:ext>
            </a:extLst>
          </p:cNvPr>
          <p:cNvSpPr/>
          <p:nvPr/>
        </p:nvSpPr>
        <p:spPr>
          <a:xfrm>
            <a:off x="7648328" y="3345859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캐시 데이터 재배치</a:t>
            </a:r>
            <a:endParaRPr lang="ko-Kore-KR" altLang="en-US" sz="14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B15F110-F7F0-CF7D-AFC4-0E78B45462A6}"/>
              </a:ext>
            </a:extLst>
          </p:cNvPr>
          <p:cNvSpPr/>
          <p:nvPr/>
        </p:nvSpPr>
        <p:spPr>
          <a:xfrm>
            <a:off x="6828993" y="4743707"/>
            <a:ext cx="3770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400" dirty="0"/>
              <a:t>MN on CE_1 : C(S)_1 (P_10),</a:t>
            </a:r>
          </a:p>
          <a:p>
            <a:r>
              <a:rPr lang="en-US" altLang="ko-Kore-KR" sz="1400" dirty="0"/>
              <a:t>                   MN to CE_2 (&gt;0.5, </a:t>
            </a:r>
            <a:r>
              <a:rPr lang="ko-KR" altLang="en-US" sz="1400" dirty="0"/>
              <a:t>이동 확률</a:t>
            </a:r>
            <a:r>
              <a:rPr lang="en-US" altLang="ko-Kore-KR" sz="1400" dirty="0"/>
              <a:t>)</a:t>
            </a:r>
          </a:p>
          <a:p>
            <a:r>
              <a:rPr lang="en-US" altLang="ko-Kore-KR" sz="1400" dirty="0"/>
              <a:t> </a:t>
            </a:r>
            <a:r>
              <a:rPr lang="en-US" altLang="ko-Kore-KR" sz="1400" dirty="0">
                <a:sym typeface="Wingdings" pitchFamily="2" charset="2"/>
              </a:rPr>
              <a:t> time-slot_2</a:t>
            </a:r>
            <a:r>
              <a:rPr lang="ko-KR" altLang="en-US" sz="1400" dirty="0">
                <a:sym typeface="Wingdings" pitchFamily="2" charset="2"/>
              </a:rPr>
              <a:t>에서 </a:t>
            </a:r>
            <a:r>
              <a:rPr lang="en-US" altLang="ko-KR" sz="1400" dirty="0">
                <a:sym typeface="Wingdings" pitchFamily="2" charset="2"/>
              </a:rPr>
              <a:t>C(S)_1</a:t>
            </a:r>
            <a:r>
              <a:rPr lang="ko-KR" altLang="en-US" sz="1400" dirty="0">
                <a:sym typeface="Wingdings" pitchFamily="2" charset="2"/>
              </a:rPr>
              <a:t> 미리 배치 시킴</a:t>
            </a:r>
            <a:endParaRPr lang="ko-Kore-KR" altLang="en-US" sz="1400" dirty="0"/>
          </a:p>
        </p:txBody>
      </p:sp>
      <p:sp>
        <p:nvSpPr>
          <p:cNvPr id="23" name="Shape 194">
            <a:extLst>
              <a:ext uri="{FF2B5EF4-FFF2-40B4-BE49-F238E27FC236}">
                <a16:creationId xmlns:a16="http://schemas.microsoft.com/office/drawing/2014/main" id="{130C8C83-44C2-43A4-0627-66FC4FA57F88}"/>
              </a:ext>
            </a:extLst>
          </p:cNvPr>
          <p:cNvSpPr txBox="1"/>
          <p:nvPr/>
        </p:nvSpPr>
        <p:spPr>
          <a:xfrm>
            <a:off x="263352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25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52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 향후 연구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Ⅳ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24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AE382-7B74-3043-A88A-0188C2B7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3FED0-1291-3343-BD55-8A5079024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강화학습 기반 오프로딩 정책 생성기 학습 모델 개발</a:t>
            </a:r>
            <a:endParaRPr lang="en-US" altLang="ko-KR" dirty="0"/>
          </a:p>
          <a:p>
            <a:pPr lvl="1"/>
            <a:r>
              <a:rPr lang="en-US" altLang="ko-KR" dirty="0"/>
              <a:t>PPO </a:t>
            </a:r>
            <a:r>
              <a:rPr lang="ko-KR" altLang="en-US" dirty="0"/>
              <a:t>기반 분산 오프로딩 정책 생성</a:t>
            </a:r>
            <a:endParaRPr lang="en-US" altLang="ko-KR" dirty="0"/>
          </a:p>
          <a:p>
            <a:r>
              <a:rPr lang="ko-KR" altLang="en-US" dirty="0"/>
              <a:t>강화학습 기반 서비스 이동 학습 모델 개발 </a:t>
            </a:r>
            <a:endParaRPr lang="en-US" altLang="ko-Kore-KR" dirty="0"/>
          </a:p>
          <a:p>
            <a:r>
              <a:rPr lang="ko-Kore-KR" altLang="en-US" dirty="0"/>
              <a:t>캐싱</a:t>
            </a:r>
            <a:r>
              <a:rPr lang="ko-KR" altLang="en-US" dirty="0"/>
              <a:t> 정책 알고리즘 개발 </a:t>
            </a:r>
            <a:r>
              <a:rPr lang="en-US" altLang="ko-KR" dirty="0"/>
              <a:t>&amp;</a:t>
            </a:r>
            <a:r>
              <a:rPr lang="ko-KR" altLang="en-US" dirty="0"/>
              <a:t> 최적화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400" b="1" dirty="0"/>
              <a:t>테스트베드 기반 지능형 정책 </a:t>
            </a:r>
            <a:r>
              <a:rPr lang="ko-KR" altLang="en-US" sz="2400" b="1" dirty="0" err="1"/>
              <a:t>생성기</a:t>
            </a:r>
            <a:r>
              <a:rPr lang="ko-KR" altLang="en-US" sz="2400" b="1" dirty="0"/>
              <a:t> 최적화 </a:t>
            </a:r>
            <a:endParaRPr lang="en-US" altLang="ko-KR" sz="2400" b="1" dirty="0"/>
          </a:p>
        </p:txBody>
      </p:sp>
      <p:sp>
        <p:nvSpPr>
          <p:cNvPr id="6" name="Shape 194">
            <a:extLst>
              <a:ext uri="{FF2B5EF4-FFF2-40B4-BE49-F238E27FC236}">
                <a16:creationId xmlns:a16="http://schemas.microsoft.com/office/drawing/2014/main" id="{5890BEF6-08B5-7348-A1ED-B541CD4AAF65}"/>
              </a:ext>
            </a:extLst>
          </p:cNvPr>
          <p:cNvSpPr txBox="1"/>
          <p:nvPr/>
        </p:nvSpPr>
        <p:spPr>
          <a:xfrm>
            <a:off x="284777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26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542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E8EE-DED6-4770-97D5-98AA22F258F6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ED02FC-E339-4AF0-98D9-4A5D00ABF2EE}"/>
              </a:ext>
            </a:extLst>
          </p:cNvPr>
          <p:cNvSpPr/>
          <p:nvPr/>
        </p:nvSpPr>
        <p:spPr>
          <a:xfrm>
            <a:off x="4262332" y="3051818"/>
            <a:ext cx="5938124" cy="75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GS-Link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프레임워크 코어개발자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(GS-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Linkhq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윤주상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joosang.youn@gmail.com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5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026847-61B8-4449-A7C4-267CBE009EA8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75608" y="1660188"/>
            <a:chExt cx="12116391" cy="14087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1660188"/>
              <a:ext cx="12116391" cy="1408772"/>
              <a:chOff x="1100466" y="927100"/>
              <a:chExt cx="8043534" cy="1041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790700" y="927100"/>
                <a:ext cx="7353300" cy="1041400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ko-KR" altLang="en-US" sz="38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3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강화학습 기반 지능형 오프로딩 정책 생성 기술 </a:t>
                </a:r>
                <a:endParaRPr lang="en-US" altLang="ko-KR" sz="38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r>
                  <a:rPr lang="en-US" altLang="ko-KR" sz="9600" dirty="0">
                    <a:solidFill>
                      <a:srgbClr val="2F3A4B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Ⅰ</a:t>
                </a: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9480376" y="1882527"/>
              <a:ext cx="2711623" cy="116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16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정책</a:t>
            </a:r>
            <a:r>
              <a:rPr kumimoji="1" lang="ko-KR" altLang="en-US" dirty="0"/>
              <a:t> 생성 및 제공 과정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8A4FE2-6C4A-434A-A357-5DED6D8F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5A6664D-48E7-184F-BD24-58F5DC511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92" y="1255843"/>
            <a:ext cx="7645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/>
              <a:t>자원 할당 정책 및 협업 방법</a:t>
            </a:r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479376" y="1144780"/>
            <a:ext cx="11233248" cy="502052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293699"/>
            <a:ext cx="10959008" cy="5015621"/>
          </a:xfrm>
        </p:spPr>
        <p:txBody>
          <a:bodyPr>
            <a:normAutofit/>
          </a:bodyPr>
          <a:lstStyle/>
          <a:p>
            <a:r>
              <a:rPr lang="ko-KR" altLang="en-US" dirty="0"/>
              <a:t>자원 할당을 위한 정책</a:t>
            </a:r>
            <a:endParaRPr lang="en-US" altLang="ko-KR" dirty="0"/>
          </a:p>
          <a:p>
            <a:pPr lvl="1"/>
            <a:r>
              <a:rPr lang="en" altLang="ko-Kore-KR" dirty="0"/>
              <a:t>Random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ore-KR" dirty="0"/>
              <a:t>Least Load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ore-KR" dirty="0"/>
              <a:t>Round-Robin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일반적인 스케줄링 기술</a:t>
            </a:r>
            <a:endParaRPr lang="en" altLang="ko-Kore-KR" dirty="0"/>
          </a:p>
          <a:p>
            <a:pPr lvl="1"/>
            <a:r>
              <a:rPr kumimoji="1" lang="en-US" altLang="ko-KR" dirty="0"/>
              <a:t>Rule :</a:t>
            </a:r>
            <a:r>
              <a:rPr kumimoji="1" lang="ko-KR" altLang="en-US" dirty="0"/>
              <a:t> 수직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클라우드</a:t>
            </a:r>
            <a:r>
              <a:rPr kumimoji="1" lang="en-US" altLang="ko-KR" dirty="0"/>
              <a:t>-</a:t>
            </a:r>
            <a:r>
              <a:rPr kumimoji="1" lang="ko-KR" altLang="en-US" dirty="0"/>
              <a:t>엣지 간</a:t>
            </a:r>
            <a:r>
              <a:rPr kumimoji="1" lang="en-US" altLang="ko-KR" dirty="0"/>
              <a:t>)</a:t>
            </a:r>
            <a:r>
              <a:rPr kumimoji="1" lang="ko-KR" altLang="en-US" dirty="0"/>
              <a:t> 협업 경우 사용률에 따라 클라우드 자원 추천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특정 자원 필요 시 클라우드 자원 선택</a:t>
            </a:r>
            <a:endParaRPr kumimoji="1" lang="en-US" altLang="ko-KR" dirty="0"/>
          </a:p>
          <a:p>
            <a:pPr lvl="1"/>
            <a:endParaRPr lang="en" altLang="ko-Kore-KR" dirty="0"/>
          </a:p>
          <a:p>
            <a:pPr lvl="1"/>
            <a:r>
              <a:rPr kumimoji="1" lang="en-US" altLang="ko-KR" sz="2000" b="1" dirty="0"/>
              <a:t>DQN :</a:t>
            </a:r>
            <a:r>
              <a:rPr kumimoji="1" lang="ko-KR" altLang="en-US" sz="2000" b="1" dirty="0"/>
              <a:t> 단일 자원 선택을 위한 심층강화학습 기반 정책 생성</a:t>
            </a:r>
            <a:endParaRPr kumimoji="1" lang="en-US" altLang="ko-KR" sz="2000" b="1" dirty="0"/>
          </a:p>
          <a:p>
            <a:pPr lvl="2"/>
            <a:r>
              <a:rPr kumimoji="1" lang="ko-KR" altLang="en-US" sz="2000" b="1" dirty="0"/>
              <a:t>자원 선택 시 최적의 자원 </a:t>
            </a:r>
            <a:r>
              <a:rPr kumimoji="1" lang="en-US" altLang="ko-KR" sz="2000" b="1" dirty="0"/>
              <a:t>1</a:t>
            </a:r>
            <a:r>
              <a:rPr kumimoji="1" lang="ko-KR" altLang="en-US" sz="2000" b="1" dirty="0"/>
              <a:t>개를 선택하여 오프로딩 수행</a:t>
            </a:r>
            <a:endParaRPr kumimoji="1" lang="en-US" altLang="ko-KR" sz="2000" b="1" dirty="0"/>
          </a:p>
          <a:p>
            <a:pPr lvl="1"/>
            <a:r>
              <a:rPr kumimoji="1" lang="en-US" altLang="ko-KR" sz="2000" b="1" dirty="0"/>
              <a:t>DDPQ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분산 자원 선택을 위한 심층강화학습 기반 정책 생성</a:t>
            </a:r>
            <a:endParaRPr kumimoji="1" lang="en-US" altLang="ko-KR" sz="2000" b="1" dirty="0"/>
          </a:p>
          <a:p>
            <a:pPr lvl="2"/>
            <a:r>
              <a:rPr kumimoji="1" lang="ko-KR" altLang="en-US" sz="2000" b="1" dirty="0"/>
              <a:t>자원 선택 시 여러 자원을 선택하여 분산 오프로딩 수행 </a:t>
            </a:r>
            <a:endParaRPr kumimoji="1" lang="en-US" altLang="ko-KR" sz="2000" b="1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53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D4A6E-D98C-8946-99E2-500E17AA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클라우드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엣지</a:t>
            </a:r>
            <a:r>
              <a:rPr kumimoji="1" lang="ko-KR" altLang="en-US" dirty="0"/>
              <a:t> 내 </a:t>
            </a:r>
            <a:r>
              <a:rPr kumimoji="1" lang="ko-Kore-KR" altLang="en-US" dirty="0"/>
              <a:t>자원</a:t>
            </a:r>
            <a:r>
              <a:rPr kumimoji="1" lang="ko-KR" altLang="en-US" dirty="0"/>
              <a:t> 정의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B84D4-16D5-A341-9B82-6E7D309B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클라우드</a:t>
            </a:r>
            <a:r>
              <a:rPr kumimoji="1" lang="en-US" altLang="ko-KR" dirty="0"/>
              <a:t>-</a:t>
            </a:r>
            <a:r>
              <a:rPr kumimoji="1" lang="ko-KR" altLang="en-US" dirty="0"/>
              <a:t>엣지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컴퓨팅 자원 모델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18863-AE87-AF44-9140-06AB4D1F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79" y="2910018"/>
            <a:ext cx="411629" cy="639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F22C54-66B5-A340-9681-9ED55ECC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70" y="4238513"/>
            <a:ext cx="508322" cy="789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907A2-102C-DE45-803E-654EE594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55" y="4240285"/>
            <a:ext cx="508323" cy="78956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4371AD-8936-9645-8E12-7405AFC033D5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79631" y="3549388"/>
            <a:ext cx="781362" cy="68912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294611-5742-9C4B-AD58-DE9E50D62FC0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H="1" flipV="1">
            <a:off x="3160994" y="3549388"/>
            <a:ext cx="653123" cy="6908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6EE94B8-4D95-CE4F-A05F-0006EE5C823D}"/>
              </a:ext>
            </a:extLst>
          </p:cNvPr>
          <p:cNvSpPr/>
          <p:nvPr/>
        </p:nvSpPr>
        <p:spPr>
          <a:xfrm>
            <a:off x="1783251" y="2389536"/>
            <a:ext cx="3055966" cy="3008829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223EFC-7F51-934F-A9B9-EE3AB56D8A62}"/>
              </a:ext>
            </a:extLst>
          </p:cNvPr>
          <p:cNvSpPr/>
          <p:nvPr/>
        </p:nvSpPr>
        <p:spPr>
          <a:xfrm>
            <a:off x="1783250" y="2458844"/>
            <a:ext cx="10216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cluster-edge</a:t>
            </a:r>
            <a:endParaRPr lang="ko-Kore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4622C-FA4A-4A49-94E6-F1010E544746}"/>
              </a:ext>
            </a:extLst>
          </p:cNvPr>
          <p:cNvSpPr/>
          <p:nvPr/>
        </p:nvSpPr>
        <p:spPr>
          <a:xfrm>
            <a:off x="1922687" y="3945075"/>
            <a:ext cx="601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b="1" dirty="0"/>
              <a:t>Worker</a:t>
            </a:r>
            <a:endParaRPr lang="ko-Kore-KR" altLang="en-US" sz="10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00F220F-6F9D-4A4B-B078-5E646AFD4C76}"/>
              </a:ext>
            </a:extLst>
          </p:cNvPr>
          <p:cNvSpPr/>
          <p:nvPr/>
        </p:nvSpPr>
        <p:spPr>
          <a:xfrm>
            <a:off x="2706909" y="4252937"/>
            <a:ext cx="378942" cy="75297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7CC8924-6D4E-FE44-884B-243AE323D678}"/>
              </a:ext>
            </a:extLst>
          </p:cNvPr>
          <p:cNvSpPr/>
          <p:nvPr/>
        </p:nvSpPr>
        <p:spPr>
          <a:xfrm>
            <a:off x="4198418" y="4252937"/>
            <a:ext cx="378942" cy="75297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71FE009-7AC6-D34D-A73A-896E8A644D42}"/>
              </a:ext>
            </a:extLst>
          </p:cNvPr>
          <p:cNvSpPr/>
          <p:nvPr/>
        </p:nvSpPr>
        <p:spPr>
          <a:xfrm>
            <a:off x="2706909" y="4655960"/>
            <a:ext cx="378942" cy="349946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93A5611-D58D-CE44-B6DB-AAA3CFC66B71}"/>
              </a:ext>
            </a:extLst>
          </p:cNvPr>
          <p:cNvSpPr/>
          <p:nvPr/>
        </p:nvSpPr>
        <p:spPr>
          <a:xfrm>
            <a:off x="4198418" y="4459518"/>
            <a:ext cx="378942" cy="559358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519207-7CA1-D549-9214-F4766AD01342}"/>
              </a:ext>
            </a:extLst>
          </p:cNvPr>
          <p:cNvSpPr/>
          <p:nvPr/>
        </p:nvSpPr>
        <p:spPr>
          <a:xfrm>
            <a:off x="2129518" y="5065655"/>
            <a:ext cx="10518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/>
              <a:t>CPU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GPU</a:t>
            </a:r>
            <a:r>
              <a:rPr lang="ko-KR" altLang="en-US" sz="800" b="1" dirty="0"/>
              <a:t> </a:t>
            </a:r>
            <a:r>
              <a:rPr lang="en-US" altLang="ko-Kore-KR" sz="800" b="1" dirty="0"/>
              <a:t>Utility</a:t>
            </a:r>
            <a:endParaRPr lang="ko-Kore-KR" altLang="en-US" sz="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D4A616-E13D-3943-B518-AC6EB4B8DDDD}"/>
              </a:ext>
            </a:extLst>
          </p:cNvPr>
          <p:cNvSpPr/>
          <p:nvPr/>
        </p:nvSpPr>
        <p:spPr>
          <a:xfrm>
            <a:off x="3610528" y="5066767"/>
            <a:ext cx="10518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b="1" dirty="0"/>
              <a:t>CPU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GPU</a:t>
            </a:r>
            <a:r>
              <a:rPr lang="en-US" altLang="ko-Kore-KR" sz="800" b="1" dirty="0"/>
              <a:t> Utility</a:t>
            </a:r>
            <a:endParaRPr lang="ko-Kore-KR" altLang="en-US" sz="8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433C26F5-4CE6-3D4C-9BCB-F74FE10DEF2D}"/>
              </a:ext>
            </a:extLst>
          </p:cNvPr>
          <p:cNvSpPr/>
          <p:nvPr/>
        </p:nvSpPr>
        <p:spPr>
          <a:xfrm>
            <a:off x="6870038" y="2680460"/>
            <a:ext cx="478597" cy="114977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6A905F2-F574-F540-B43A-8D1C0C9F7469}"/>
              </a:ext>
            </a:extLst>
          </p:cNvPr>
          <p:cNvCxnSpPr/>
          <p:nvPr/>
        </p:nvCxnSpPr>
        <p:spPr>
          <a:xfrm>
            <a:off x="6870037" y="2918158"/>
            <a:ext cx="718764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0CF1F57-F8A0-9142-9780-0EFA18B17532}"/>
              </a:ext>
            </a:extLst>
          </p:cNvPr>
          <p:cNvCxnSpPr/>
          <p:nvPr/>
        </p:nvCxnSpPr>
        <p:spPr>
          <a:xfrm>
            <a:off x="6870037" y="3142372"/>
            <a:ext cx="718764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8387CF1-33A8-E249-998E-CDD8E6468D22}"/>
              </a:ext>
            </a:extLst>
          </p:cNvPr>
          <p:cNvCxnSpPr/>
          <p:nvPr/>
        </p:nvCxnSpPr>
        <p:spPr>
          <a:xfrm>
            <a:off x="6870037" y="3384067"/>
            <a:ext cx="718764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6DDECFD-3073-F642-857B-CD4FC256733B}"/>
              </a:ext>
            </a:extLst>
          </p:cNvPr>
          <p:cNvCxnSpPr/>
          <p:nvPr/>
        </p:nvCxnSpPr>
        <p:spPr>
          <a:xfrm>
            <a:off x="6870037" y="3610489"/>
            <a:ext cx="718764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73FB28-4B17-CA44-9975-EECD9CDE9D96}"/>
              </a:ext>
            </a:extLst>
          </p:cNvPr>
          <p:cNvSpPr/>
          <p:nvPr/>
        </p:nvSpPr>
        <p:spPr>
          <a:xfrm>
            <a:off x="6214394" y="2014122"/>
            <a:ext cx="174919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/>
              <a:t>워커 노드 자원 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상태 정의 </a:t>
            </a:r>
            <a:r>
              <a:rPr lang="en-US" altLang="ko-KR" sz="1400" dirty="0"/>
              <a:t>(5-level)</a:t>
            </a:r>
            <a:br>
              <a:rPr lang="en-US" altLang="ko-KR" sz="1400" dirty="0"/>
            </a:b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2EC77E6-FC3E-A94C-A797-9302EDFA7DFB}"/>
              </a:ext>
            </a:extLst>
          </p:cNvPr>
          <p:cNvSpPr/>
          <p:nvPr/>
        </p:nvSpPr>
        <p:spPr>
          <a:xfrm>
            <a:off x="6349162" y="4788041"/>
            <a:ext cx="478597" cy="114977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2C91E65-9E97-BE40-A327-3BA37F49ABD6}"/>
              </a:ext>
            </a:extLst>
          </p:cNvPr>
          <p:cNvCxnSpPr>
            <a:cxnSpLocks/>
          </p:cNvCxnSpPr>
          <p:nvPr/>
        </p:nvCxnSpPr>
        <p:spPr>
          <a:xfrm>
            <a:off x="6349161" y="5025739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9FB88BA-EE7C-6445-956B-B0F26DC588EC}"/>
              </a:ext>
            </a:extLst>
          </p:cNvPr>
          <p:cNvCxnSpPr>
            <a:cxnSpLocks/>
          </p:cNvCxnSpPr>
          <p:nvPr/>
        </p:nvCxnSpPr>
        <p:spPr>
          <a:xfrm>
            <a:off x="6349161" y="5249953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BA667C9-6BCD-C24F-964B-C4A68926C74C}"/>
              </a:ext>
            </a:extLst>
          </p:cNvPr>
          <p:cNvCxnSpPr>
            <a:cxnSpLocks/>
          </p:cNvCxnSpPr>
          <p:nvPr/>
        </p:nvCxnSpPr>
        <p:spPr>
          <a:xfrm>
            <a:off x="6349161" y="5491648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8266493-3BA7-2645-B0EC-B9DBABCF734A}"/>
              </a:ext>
            </a:extLst>
          </p:cNvPr>
          <p:cNvCxnSpPr>
            <a:cxnSpLocks/>
          </p:cNvCxnSpPr>
          <p:nvPr/>
        </p:nvCxnSpPr>
        <p:spPr>
          <a:xfrm>
            <a:off x="6349161" y="5718070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5DB0B1-B357-B14D-8EEC-CE51156FC1AD}"/>
              </a:ext>
            </a:extLst>
          </p:cNvPr>
          <p:cNvSpPr/>
          <p:nvPr/>
        </p:nvSpPr>
        <p:spPr>
          <a:xfrm>
            <a:off x="6475086" y="4149104"/>
            <a:ext cx="14494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/>
              <a:t>자원 상태 모델</a:t>
            </a:r>
            <a:r>
              <a:rPr lang="en-US" altLang="ko-KR" sz="1400" dirty="0"/>
              <a:t> </a:t>
            </a:r>
          </a:p>
          <a:p>
            <a:pPr algn="ctr"/>
            <a:r>
              <a:rPr lang="en-US" altLang="ko-KR" sz="1400" dirty="0"/>
              <a:t>3 workers </a:t>
            </a:r>
            <a:r>
              <a:rPr lang="ko-KR" altLang="en-US" sz="1400" dirty="0"/>
              <a:t>경우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B1C99F6-17B9-2547-ADBD-1806C3F0DF08}"/>
              </a:ext>
            </a:extLst>
          </p:cNvPr>
          <p:cNvSpPr/>
          <p:nvPr/>
        </p:nvSpPr>
        <p:spPr>
          <a:xfrm>
            <a:off x="6900420" y="4793021"/>
            <a:ext cx="478597" cy="114977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556C1AE5-CB63-3141-8E85-DED372089B0D}"/>
              </a:ext>
            </a:extLst>
          </p:cNvPr>
          <p:cNvCxnSpPr>
            <a:cxnSpLocks/>
          </p:cNvCxnSpPr>
          <p:nvPr/>
        </p:nvCxnSpPr>
        <p:spPr>
          <a:xfrm>
            <a:off x="6900419" y="5030719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6C9D16C7-C683-8448-9753-AEE65F630E76}"/>
              </a:ext>
            </a:extLst>
          </p:cNvPr>
          <p:cNvCxnSpPr>
            <a:cxnSpLocks/>
          </p:cNvCxnSpPr>
          <p:nvPr/>
        </p:nvCxnSpPr>
        <p:spPr>
          <a:xfrm>
            <a:off x="6900419" y="5254933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A14AC75-DB9B-FE46-85A1-1081CBC5F2BF}"/>
              </a:ext>
            </a:extLst>
          </p:cNvPr>
          <p:cNvCxnSpPr>
            <a:cxnSpLocks/>
          </p:cNvCxnSpPr>
          <p:nvPr/>
        </p:nvCxnSpPr>
        <p:spPr>
          <a:xfrm>
            <a:off x="6900419" y="5496628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FCBB48A-8A28-1D48-BF91-363AE9B17913}"/>
              </a:ext>
            </a:extLst>
          </p:cNvPr>
          <p:cNvCxnSpPr>
            <a:cxnSpLocks/>
          </p:cNvCxnSpPr>
          <p:nvPr/>
        </p:nvCxnSpPr>
        <p:spPr>
          <a:xfrm>
            <a:off x="6900419" y="5723050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26BC1158-6691-9248-B424-7F6FA05A6182}"/>
              </a:ext>
            </a:extLst>
          </p:cNvPr>
          <p:cNvSpPr/>
          <p:nvPr/>
        </p:nvSpPr>
        <p:spPr>
          <a:xfrm>
            <a:off x="7479827" y="4788041"/>
            <a:ext cx="478597" cy="114977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A7692C2E-2E6D-2843-9216-34E335341D4B}"/>
              </a:ext>
            </a:extLst>
          </p:cNvPr>
          <p:cNvCxnSpPr>
            <a:cxnSpLocks/>
          </p:cNvCxnSpPr>
          <p:nvPr/>
        </p:nvCxnSpPr>
        <p:spPr>
          <a:xfrm>
            <a:off x="7479826" y="5025739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2B4A4CC-3B41-2144-A7C3-D98C21B3E380}"/>
              </a:ext>
            </a:extLst>
          </p:cNvPr>
          <p:cNvCxnSpPr>
            <a:cxnSpLocks/>
          </p:cNvCxnSpPr>
          <p:nvPr/>
        </p:nvCxnSpPr>
        <p:spPr>
          <a:xfrm>
            <a:off x="7479826" y="5249953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C763C1D-32C1-734B-AD2A-CF9EAE91C5FB}"/>
              </a:ext>
            </a:extLst>
          </p:cNvPr>
          <p:cNvCxnSpPr>
            <a:cxnSpLocks/>
          </p:cNvCxnSpPr>
          <p:nvPr/>
        </p:nvCxnSpPr>
        <p:spPr>
          <a:xfrm>
            <a:off x="7479826" y="5491648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9F9F689-2ECD-7A41-8F27-DE3001B3AE78}"/>
              </a:ext>
            </a:extLst>
          </p:cNvPr>
          <p:cNvCxnSpPr>
            <a:cxnSpLocks/>
          </p:cNvCxnSpPr>
          <p:nvPr/>
        </p:nvCxnSpPr>
        <p:spPr>
          <a:xfrm>
            <a:off x="7479826" y="5718070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7B170A6E-E2D2-D34F-8DE2-3DF7C1811517}"/>
              </a:ext>
            </a:extLst>
          </p:cNvPr>
          <p:cNvSpPr/>
          <p:nvPr/>
        </p:nvSpPr>
        <p:spPr>
          <a:xfrm>
            <a:off x="6399308" y="5755642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51DFB283-41C7-DB4C-8A18-E8D925CEDDC8}"/>
              </a:ext>
            </a:extLst>
          </p:cNvPr>
          <p:cNvSpPr/>
          <p:nvPr/>
        </p:nvSpPr>
        <p:spPr>
          <a:xfrm>
            <a:off x="6398988" y="5533487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29CBBF0A-D920-9D4B-B153-ED714ACD1B9D}"/>
              </a:ext>
            </a:extLst>
          </p:cNvPr>
          <p:cNvSpPr/>
          <p:nvPr/>
        </p:nvSpPr>
        <p:spPr>
          <a:xfrm>
            <a:off x="6950246" y="5310471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7A114ABF-6ABC-4E43-B835-B7EB03AE0EAC}"/>
              </a:ext>
            </a:extLst>
          </p:cNvPr>
          <p:cNvSpPr/>
          <p:nvPr/>
        </p:nvSpPr>
        <p:spPr>
          <a:xfrm>
            <a:off x="6949726" y="5520187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C744E2B0-9704-0840-A395-9CB93D4E7E10}"/>
              </a:ext>
            </a:extLst>
          </p:cNvPr>
          <p:cNvSpPr/>
          <p:nvPr/>
        </p:nvSpPr>
        <p:spPr>
          <a:xfrm>
            <a:off x="6950246" y="5752623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DD667945-E0A5-6447-8BEB-831FDE5643DA}"/>
              </a:ext>
            </a:extLst>
          </p:cNvPr>
          <p:cNvSpPr/>
          <p:nvPr/>
        </p:nvSpPr>
        <p:spPr>
          <a:xfrm>
            <a:off x="7528870" y="5533487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6AED3C6E-A2CB-9C4A-88C1-062082EAF6A3}"/>
              </a:ext>
            </a:extLst>
          </p:cNvPr>
          <p:cNvSpPr/>
          <p:nvPr/>
        </p:nvSpPr>
        <p:spPr>
          <a:xfrm>
            <a:off x="7532197" y="5745644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D865935-2AD1-8A49-A631-B78946CD5D9C}"/>
              </a:ext>
            </a:extLst>
          </p:cNvPr>
          <p:cNvCxnSpPr>
            <a:cxnSpLocks/>
          </p:cNvCxnSpPr>
          <p:nvPr/>
        </p:nvCxnSpPr>
        <p:spPr>
          <a:xfrm>
            <a:off x="8089082" y="5362692"/>
            <a:ext cx="39432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DC4457-67CF-BA43-A8C1-803743799CE4}"/>
              </a:ext>
            </a:extLst>
          </p:cNvPr>
          <p:cNvSpPr/>
          <p:nvPr/>
        </p:nvSpPr>
        <p:spPr>
          <a:xfrm>
            <a:off x="2941834" y="2585803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Master</a:t>
            </a:r>
            <a:endParaRPr lang="ko-KR" altLang="en-US" sz="1200" b="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F0078E0-78A5-EE43-8307-2554ED26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986" y="3145982"/>
            <a:ext cx="281417" cy="43711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443C48-DADB-5F48-88B7-565686DC49BF}"/>
              </a:ext>
            </a:extLst>
          </p:cNvPr>
          <p:cNvSpPr/>
          <p:nvPr/>
        </p:nvSpPr>
        <p:spPr>
          <a:xfrm>
            <a:off x="3952961" y="2864359"/>
            <a:ext cx="745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/>
              <a:t>Storage</a:t>
            </a:r>
            <a:endParaRPr lang="ko-KR" altLang="en-US" sz="1200" b="1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68DDCC2-FDFA-B647-A739-CC1149DBC55D}"/>
              </a:ext>
            </a:extLst>
          </p:cNvPr>
          <p:cNvCxnSpPr>
            <a:cxnSpLocks/>
          </p:cNvCxnSpPr>
          <p:nvPr/>
        </p:nvCxnSpPr>
        <p:spPr>
          <a:xfrm flipH="1">
            <a:off x="3379914" y="3315742"/>
            <a:ext cx="781274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EF72C9F-93CA-0942-8F47-80C18AD2B893}"/>
              </a:ext>
            </a:extLst>
          </p:cNvPr>
          <p:cNvSpPr/>
          <p:nvPr/>
        </p:nvSpPr>
        <p:spPr>
          <a:xfrm>
            <a:off x="4567057" y="3185595"/>
            <a:ext cx="180222" cy="308037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AAFD9C70-525D-4E4B-B8ED-51BA6C71323F}"/>
              </a:ext>
            </a:extLst>
          </p:cNvPr>
          <p:cNvSpPr/>
          <p:nvPr/>
        </p:nvSpPr>
        <p:spPr>
          <a:xfrm>
            <a:off x="4567057" y="3329423"/>
            <a:ext cx="180222" cy="228831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2758A6-74D2-5741-BD09-0FC3BA9D3441}"/>
              </a:ext>
            </a:extLst>
          </p:cNvPr>
          <p:cNvSpPr/>
          <p:nvPr/>
        </p:nvSpPr>
        <p:spPr>
          <a:xfrm>
            <a:off x="3738582" y="3955113"/>
            <a:ext cx="601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b="1" dirty="0"/>
              <a:t>Worker</a:t>
            </a:r>
            <a:endParaRPr lang="ko-Kore-KR" altLang="en-US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0BC845-A482-9A4C-9948-14DD0FC3A3DB}"/>
              </a:ext>
            </a:extLst>
          </p:cNvPr>
          <p:cNvSpPr/>
          <p:nvPr/>
        </p:nvSpPr>
        <p:spPr>
          <a:xfrm>
            <a:off x="7454730" y="2585803"/>
            <a:ext cx="2193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워커 노드 자원 상태</a:t>
            </a:r>
            <a:endParaRPr lang="en-US" altLang="ko-KR" sz="1400" dirty="0"/>
          </a:p>
          <a:p>
            <a:pPr algn="ctr"/>
            <a:r>
              <a:rPr lang="en-US" altLang="ko-KR" sz="1400" dirty="0"/>
              <a:t>S</a:t>
            </a:r>
            <a:r>
              <a:rPr lang="en-US" altLang="ko-KR" sz="1400" baseline="-25000" dirty="0"/>
              <a:t>1</a:t>
            </a:r>
            <a:r>
              <a:rPr lang="en-US" altLang="ko-KR" sz="1400" dirty="0"/>
              <a:t> = {0, 1, 2, 3, 4}</a:t>
            </a: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E4AF0E31-8F41-8343-96C1-ED17378C6093}"/>
              </a:ext>
            </a:extLst>
          </p:cNvPr>
          <p:cNvSpPr/>
          <p:nvPr/>
        </p:nvSpPr>
        <p:spPr>
          <a:xfrm>
            <a:off x="9844849" y="2612989"/>
            <a:ext cx="478597" cy="114977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D0656A72-9446-8F4A-8F8B-419E36E0B980}"/>
              </a:ext>
            </a:extLst>
          </p:cNvPr>
          <p:cNvCxnSpPr>
            <a:cxnSpLocks/>
          </p:cNvCxnSpPr>
          <p:nvPr/>
        </p:nvCxnSpPr>
        <p:spPr>
          <a:xfrm>
            <a:off x="9844848" y="2850687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67D09F7-BE70-564E-B24A-49DCAB06617F}"/>
              </a:ext>
            </a:extLst>
          </p:cNvPr>
          <p:cNvCxnSpPr>
            <a:cxnSpLocks/>
          </p:cNvCxnSpPr>
          <p:nvPr/>
        </p:nvCxnSpPr>
        <p:spPr>
          <a:xfrm>
            <a:off x="9844848" y="3074901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131A3477-9C1E-FF4D-B10F-7BA9A88A8537}"/>
              </a:ext>
            </a:extLst>
          </p:cNvPr>
          <p:cNvCxnSpPr>
            <a:cxnSpLocks/>
          </p:cNvCxnSpPr>
          <p:nvPr/>
        </p:nvCxnSpPr>
        <p:spPr>
          <a:xfrm>
            <a:off x="9844848" y="3316596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79B9AF93-E6F6-214D-98A6-4EB724600F37}"/>
              </a:ext>
            </a:extLst>
          </p:cNvPr>
          <p:cNvCxnSpPr>
            <a:cxnSpLocks/>
          </p:cNvCxnSpPr>
          <p:nvPr/>
        </p:nvCxnSpPr>
        <p:spPr>
          <a:xfrm>
            <a:off x="9844848" y="3543018"/>
            <a:ext cx="478596" cy="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997B49F3-F2D3-0B41-BDD7-92619709A61A}"/>
              </a:ext>
            </a:extLst>
          </p:cNvPr>
          <p:cNvSpPr/>
          <p:nvPr/>
        </p:nvSpPr>
        <p:spPr>
          <a:xfrm>
            <a:off x="9894995" y="3580590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68521FE4-9EE9-2A4A-90D4-F841F45DB910}"/>
              </a:ext>
            </a:extLst>
          </p:cNvPr>
          <p:cNvSpPr/>
          <p:nvPr/>
        </p:nvSpPr>
        <p:spPr>
          <a:xfrm>
            <a:off x="9894675" y="3358435"/>
            <a:ext cx="378942" cy="137974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2E000A-FFAB-A843-B9AF-5615D23AC2B5}"/>
              </a:ext>
            </a:extLst>
          </p:cNvPr>
          <p:cNvSpPr/>
          <p:nvPr/>
        </p:nvSpPr>
        <p:spPr>
          <a:xfrm>
            <a:off x="8722802" y="3284423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 dirty="0"/>
              <a:t>S(t) = 1 </a:t>
            </a:r>
            <a:r>
              <a:rPr kumimoji="1" lang="en-US" altLang="ko-KR" sz="1400" dirty="0">
                <a:sym typeface="Wingdings" pitchFamily="2" charset="2"/>
              </a:rPr>
              <a:t> </a:t>
            </a:r>
            <a:endParaRPr kumimoji="1"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395F-B3AB-5044-AC79-ACC8AC9BB67A}"/>
              </a:ext>
            </a:extLst>
          </p:cNvPr>
          <p:cNvSpPr/>
          <p:nvPr/>
        </p:nvSpPr>
        <p:spPr>
          <a:xfrm>
            <a:off x="8304233" y="4364548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 = {0, 1, 2, 3, 4, … N}</a:t>
            </a:r>
          </a:p>
          <a:p>
            <a:r>
              <a:rPr lang="en-US" altLang="ko-KR" sz="1400" dirty="0"/>
              <a:t>N = 5*5*5 = 125-1 = 124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DA3B3C-D481-3747-8329-B5307D02E704}"/>
              </a:ext>
            </a:extLst>
          </p:cNvPr>
          <p:cNvSpPr/>
          <p:nvPr/>
        </p:nvSpPr>
        <p:spPr>
          <a:xfrm>
            <a:off x="8832165" y="5052413"/>
            <a:ext cx="13853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S(t) =</a:t>
            </a:r>
            <a:r>
              <a:rPr lang="ko-KR" altLang="en-US" sz="1100" dirty="0"/>
              <a:t> </a:t>
            </a:r>
            <a:r>
              <a:rPr lang="en-US" altLang="ko-KR" sz="1100" dirty="0"/>
              <a:t>(S</a:t>
            </a:r>
            <a:r>
              <a:rPr lang="en-US" altLang="ko-KR" sz="1100" baseline="-25000" dirty="0"/>
              <a:t>1,</a:t>
            </a:r>
            <a:r>
              <a:rPr lang="ko-KR" altLang="en-US" sz="1100" baseline="-25000" dirty="0"/>
              <a:t> </a:t>
            </a:r>
            <a:r>
              <a:rPr lang="en-US" altLang="ko-KR" sz="1100" dirty="0"/>
              <a:t>S</a:t>
            </a:r>
            <a:r>
              <a:rPr lang="en-US" altLang="ko-KR" sz="1100" baseline="-25000" dirty="0"/>
              <a:t>2,</a:t>
            </a:r>
            <a:r>
              <a:rPr lang="ko-KR" altLang="en-US" sz="1100" baseline="-25000" dirty="0"/>
              <a:t> </a:t>
            </a:r>
            <a:r>
              <a:rPr lang="en-US" altLang="ko-KR" sz="1100" dirty="0"/>
              <a:t>S</a:t>
            </a:r>
            <a:r>
              <a:rPr lang="en-US" altLang="ko-KR" sz="1100" baseline="-25000" dirty="0"/>
              <a:t>3</a:t>
            </a:r>
            <a:r>
              <a:rPr lang="en-US" altLang="ko-KR" sz="1100" dirty="0"/>
              <a:t>) </a:t>
            </a:r>
          </a:p>
          <a:p>
            <a:r>
              <a:rPr lang="ko-KR" altLang="en-US" sz="1100" dirty="0"/>
              <a:t>      </a:t>
            </a:r>
            <a:r>
              <a:rPr lang="en-US" altLang="ko-KR" sz="1100" dirty="0"/>
              <a:t>=</a:t>
            </a:r>
            <a:r>
              <a:rPr lang="ko-KR" altLang="en-US" sz="1100" dirty="0"/>
              <a:t> </a:t>
            </a:r>
            <a:r>
              <a:rPr lang="en-US" altLang="ko-KR" sz="1100" dirty="0"/>
              <a:t>(0, 0, 0) = 0</a:t>
            </a:r>
          </a:p>
          <a:p>
            <a:r>
              <a:rPr lang="en-US" altLang="ko-KR" sz="1100" dirty="0"/>
              <a:t>      = (0, 0, 1) = 1</a:t>
            </a:r>
          </a:p>
          <a:p>
            <a:r>
              <a:rPr lang="en-US" altLang="ko-KR" sz="1100" dirty="0"/>
              <a:t>      = (0, 0, 2) = 2</a:t>
            </a:r>
          </a:p>
          <a:p>
            <a:r>
              <a:rPr lang="en-US" altLang="ko-KR" sz="1100" dirty="0"/>
              <a:t>            …..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>
                <a:sym typeface="Wingdings" pitchFamily="2" charset="2"/>
              </a:rPr>
              <a:t> </a:t>
            </a:r>
            <a:endParaRPr lang="en-US" altLang="ko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D06B090-D6CD-194A-92A3-A05BF004E1B7}"/>
                  </a:ext>
                </a:extLst>
              </p:cNvPr>
              <p:cNvSpPr/>
              <p:nvPr/>
            </p:nvSpPr>
            <p:spPr>
              <a:xfrm>
                <a:off x="1850949" y="4788906"/>
                <a:ext cx="354649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7D06B090-D6CD-194A-92A3-A05BF004E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949" y="4788906"/>
                <a:ext cx="354649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75AC3F9-5FAC-974F-A9D4-298562EFEDAF}"/>
                  </a:ext>
                </a:extLst>
              </p:cNvPr>
              <p:cNvSpPr/>
              <p:nvPr/>
            </p:nvSpPr>
            <p:spPr>
              <a:xfrm>
                <a:off x="3280249" y="4788906"/>
                <a:ext cx="35779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75AC3F9-5FAC-974F-A9D4-298562EFE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49" y="4788906"/>
                <a:ext cx="357790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Shape 194">
            <a:extLst>
              <a:ext uri="{FF2B5EF4-FFF2-40B4-BE49-F238E27FC236}">
                <a16:creationId xmlns:a16="http://schemas.microsoft.com/office/drawing/2014/main" id="{D62AAE4E-0393-4A4C-9DB5-6F031A883C8A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86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8D6E9-E6E4-3F4C-9EE4-80DA3BC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</a:t>
            </a:r>
            <a:r>
              <a:rPr lang="ko-KR" altLang="en-US" dirty="0"/>
              <a:t>기반 단일 자원 선택 정책 생성 구조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EBC4BE8-9289-9D45-82A9-8B95225665D6}"/>
              </a:ext>
            </a:extLst>
          </p:cNvPr>
          <p:cNvCxnSpPr>
            <a:cxnSpLocks/>
          </p:cNvCxnSpPr>
          <p:nvPr/>
        </p:nvCxnSpPr>
        <p:spPr>
          <a:xfrm flipV="1">
            <a:off x="7711472" y="2369478"/>
            <a:ext cx="0" cy="424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A9CB5A6-C21A-2B47-9FB3-F318644CA254}"/>
              </a:ext>
            </a:extLst>
          </p:cNvPr>
          <p:cNvCxnSpPr>
            <a:cxnSpLocks/>
          </p:cNvCxnSpPr>
          <p:nvPr/>
        </p:nvCxnSpPr>
        <p:spPr>
          <a:xfrm flipV="1">
            <a:off x="8514406" y="2369478"/>
            <a:ext cx="0" cy="424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CCD8D65-FE64-8D4F-9FAB-707604B9CC61}"/>
              </a:ext>
            </a:extLst>
          </p:cNvPr>
          <p:cNvCxnSpPr>
            <a:cxnSpLocks/>
          </p:cNvCxnSpPr>
          <p:nvPr/>
        </p:nvCxnSpPr>
        <p:spPr>
          <a:xfrm>
            <a:off x="2999656" y="5082548"/>
            <a:ext cx="10873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83C5E9-96EB-FE46-8DA7-348A717C0153}"/>
              </a:ext>
            </a:extLst>
          </p:cNvPr>
          <p:cNvCxnSpPr>
            <a:cxnSpLocks/>
          </p:cNvCxnSpPr>
          <p:nvPr/>
        </p:nvCxnSpPr>
        <p:spPr>
          <a:xfrm flipV="1">
            <a:off x="5422182" y="5073750"/>
            <a:ext cx="185084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1C1D0900-6A16-4042-B01F-912DB2AB3B85}"/>
              </a:ext>
            </a:extLst>
          </p:cNvPr>
          <p:cNvCxnSpPr>
            <a:cxnSpLocks/>
          </p:cNvCxnSpPr>
          <p:nvPr/>
        </p:nvCxnSpPr>
        <p:spPr>
          <a:xfrm>
            <a:off x="5422182" y="5073751"/>
            <a:ext cx="1850846" cy="6678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2292F11-8763-3C46-BD2C-1EB564F507A1}"/>
              </a:ext>
            </a:extLst>
          </p:cNvPr>
          <p:cNvCxnSpPr>
            <a:cxnSpLocks/>
          </p:cNvCxnSpPr>
          <p:nvPr/>
        </p:nvCxnSpPr>
        <p:spPr>
          <a:xfrm flipV="1">
            <a:off x="5422182" y="4405880"/>
            <a:ext cx="1850846" cy="66787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FFD0A00A-2D86-1547-8F6A-FE680FFD7A0E}"/>
              </a:ext>
            </a:extLst>
          </p:cNvPr>
          <p:cNvSpPr/>
          <p:nvPr/>
        </p:nvSpPr>
        <p:spPr>
          <a:xfrm>
            <a:off x="5747490" y="4859891"/>
            <a:ext cx="423583" cy="4235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F7BBB1-88E3-C24D-97A4-55E1B9E20EF5}"/>
              </a:ext>
            </a:extLst>
          </p:cNvPr>
          <p:cNvSpPr/>
          <p:nvPr/>
        </p:nvSpPr>
        <p:spPr>
          <a:xfrm>
            <a:off x="6242338" y="4168974"/>
            <a:ext cx="9872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800" dirty="0"/>
              <a:t>Cluster-Edge 1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25B155F-9EBD-DF4F-9A15-DEF714D337BE}"/>
              </a:ext>
            </a:extLst>
          </p:cNvPr>
          <p:cNvSpPr/>
          <p:nvPr/>
        </p:nvSpPr>
        <p:spPr>
          <a:xfrm>
            <a:off x="2723400" y="1208030"/>
            <a:ext cx="6840135" cy="2043716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1D617F-9603-AB48-8037-2BA09FB8F5A6}"/>
              </a:ext>
            </a:extLst>
          </p:cNvPr>
          <p:cNvSpPr/>
          <p:nvPr/>
        </p:nvSpPr>
        <p:spPr>
          <a:xfrm>
            <a:off x="6244989" y="3260965"/>
            <a:ext cx="13170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Information </a:t>
            </a:r>
          </a:p>
          <a:p>
            <a:pPr algn="ctr"/>
            <a:r>
              <a:rPr lang="en-US" altLang="ko-Kore-KR" sz="1050" dirty="0"/>
              <a:t>of APP/Task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58FDB1F-2049-C647-AB43-321CDB9A0397}"/>
              </a:ext>
            </a:extLst>
          </p:cNvPr>
          <p:cNvSpPr/>
          <p:nvPr/>
        </p:nvSpPr>
        <p:spPr>
          <a:xfrm>
            <a:off x="7296454" y="4167333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C652DEC-F371-CD4B-A642-FBF253D25F2C}"/>
              </a:ext>
            </a:extLst>
          </p:cNvPr>
          <p:cNvSpPr/>
          <p:nvPr/>
        </p:nvSpPr>
        <p:spPr>
          <a:xfrm>
            <a:off x="7296454" y="4835203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4B8E305-C239-854B-8E89-E61730595BF8}"/>
              </a:ext>
            </a:extLst>
          </p:cNvPr>
          <p:cNvSpPr/>
          <p:nvPr/>
        </p:nvSpPr>
        <p:spPr>
          <a:xfrm>
            <a:off x="7296454" y="5574408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CC9C5A-491A-8540-B837-DA7E11C79371}"/>
              </a:ext>
            </a:extLst>
          </p:cNvPr>
          <p:cNvCxnSpPr>
            <a:cxnSpLocks/>
          </p:cNvCxnSpPr>
          <p:nvPr/>
        </p:nvCxnSpPr>
        <p:spPr>
          <a:xfrm>
            <a:off x="8666027" y="4388088"/>
            <a:ext cx="268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F8EC120-4AC2-DC41-AA21-15C910C22C4B}"/>
              </a:ext>
            </a:extLst>
          </p:cNvPr>
          <p:cNvSpPr/>
          <p:nvPr/>
        </p:nvSpPr>
        <p:spPr>
          <a:xfrm>
            <a:off x="7834876" y="4194503"/>
            <a:ext cx="783628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F657F84-1A79-2E4E-B17C-424353D69941}"/>
              </a:ext>
            </a:extLst>
          </p:cNvPr>
          <p:cNvSpPr/>
          <p:nvPr/>
        </p:nvSpPr>
        <p:spPr>
          <a:xfrm>
            <a:off x="8236053" y="4857255"/>
            <a:ext cx="402169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E455CE9-F583-184A-98BB-D8E87EFDDF96}"/>
              </a:ext>
            </a:extLst>
          </p:cNvPr>
          <p:cNvSpPr/>
          <p:nvPr/>
        </p:nvSpPr>
        <p:spPr>
          <a:xfrm>
            <a:off x="7901431" y="5600450"/>
            <a:ext cx="73679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516F565-4CD9-864A-ADB3-642DE9BB82D1}"/>
              </a:ext>
            </a:extLst>
          </p:cNvPr>
          <p:cNvCxnSpPr>
            <a:cxnSpLocks/>
          </p:cNvCxnSpPr>
          <p:nvPr/>
        </p:nvCxnSpPr>
        <p:spPr>
          <a:xfrm>
            <a:off x="8666027" y="5043084"/>
            <a:ext cx="268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209EF3E-0951-CA4F-B1AE-A2125FAE79AF}"/>
              </a:ext>
            </a:extLst>
          </p:cNvPr>
          <p:cNvCxnSpPr>
            <a:cxnSpLocks/>
          </p:cNvCxnSpPr>
          <p:nvPr/>
        </p:nvCxnSpPr>
        <p:spPr>
          <a:xfrm>
            <a:off x="8678997" y="5788870"/>
            <a:ext cx="268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C8B8DF-A748-D34F-9A14-E3ABB093DA54}"/>
              </a:ext>
            </a:extLst>
          </p:cNvPr>
          <p:cNvSpPr/>
          <p:nvPr/>
        </p:nvSpPr>
        <p:spPr>
          <a:xfrm>
            <a:off x="7906326" y="5268006"/>
            <a:ext cx="218330" cy="279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  <a:endParaRPr lang="ko-Kore-KR" altLang="en-US" sz="600" b="1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CBFBB321-F264-A445-8688-02FEEB06FBAF}"/>
              </a:ext>
            </a:extLst>
          </p:cNvPr>
          <p:cNvSpPr/>
          <p:nvPr/>
        </p:nvSpPr>
        <p:spPr>
          <a:xfrm>
            <a:off x="4074156" y="4835202"/>
            <a:ext cx="1335173" cy="47404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B4C05B-ACF9-184C-AC21-E4EF8B5CFB5E}"/>
              </a:ext>
            </a:extLst>
          </p:cNvPr>
          <p:cNvSpPr/>
          <p:nvPr/>
        </p:nvSpPr>
        <p:spPr>
          <a:xfrm>
            <a:off x="3869547" y="5318241"/>
            <a:ext cx="17443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00" dirty="0"/>
              <a:t>Task waiting queue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2B7D1013-EB2F-0D4F-BFB8-BDAE017CF9FA}"/>
              </a:ext>
            </a:extLst>
          </p:cNvPr>
          <p:cNvSpPr/>
          <p:nvPr/>
        </p:nvSpPr>
        <p:spPr>
          <a:xfrm>
            <a:off x="4487986" y="4892256"/>
            <a:ext cx="119338" cy="369242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2733CF70-8351-E04D-BFF2-A52A5A95DC0F}"/>
              </a:ext>
            </a:extLst>
          </p:cNvPr>
          <p:cNvSpPr/>
          <p:nvPr/>
        </p:nvSpPr>
        <p:spPr>
          <a:xfrm>
            <a:off x="4647102" y="4892256"/>
            <a:ext cx="128313" cy="369242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5D250C6-3F4C-FE47-9F39-9C3829420F93}"/>
              </a:ext>
            </a:extLst>
          </p:cNvPr>
          <p:cNvSpPr/>
          <p:nvPr/>
        </p:nvSpPr>
        <p:spPr>
          <a:xfrm>
            <a:off x="5238255" y="4892256"/>
            <a:ext cx="12322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3D4C317-13C5-744E-B89C-CFF78954A401}"/>
              </a:ext>
            </a:extLst>
          </p:cNvPr>
          <p:cNvSpPr/>
          <p:nvPr/>
        </p:nvSpPr>
        <p:spPr>
          <a:xfrm>
            <a:off x="4821662" y="4892256"/>
            <a:ext cx="159773" cy="369242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8D24CCE-4F84-EE4E-9E0C-A4E2417F2D1C}"/>
              </a:ext>
            </a:extLst>
          </p:cNvPr>
          <p:cNvSpPr/>
          <p:nvPr/>
        </p:nvSpPr>
        <p:spPr>
          <a:xfrm>
            <a:off x="5026423" y="4892256"/>
            <a:ext cx="16753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83BBBF4-82BC-DB41-98D6-A71C72503C65}"/>
              </a:ext>
            </a:extLst>
          </p:cNvPr>
          <p:cNvSpPr/>
          <p:nvPr/>
        </p:nvSpPr>
        <p:spPr>
          <a:xfrm>
            <a:off x="4290440" y="4892256"/>
            <a:ext cx="159773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5F8BCF47-C334-C54B-8970-41BF9196B1CD}"/>
              </a:ext>
            </a:extLst>
          </p:cNvPr>
          <p:cNvSpPr/>
          <p:nvPr/>
        </p:nvSpPr>
        <p:spPr>
          <a:xfrm>
            <a:off x="2723399" y="3925626"/>
            <a:ext cx="6840135" cy="2561566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0D984C-90C9-8549-8709-57DAF203BC61}"/>
              </a:ext>
            </a:extLst>
          </p:cNvPr>
          <p:cNvSpPr/>
          <p:nvPr/>
        </p:nvSpPr>
        <p:spPr>
          <a:xfrm>
            <a:off x="3339926" y="6098086"/>
            <a:ext cx="1267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400" b="1" dirty="0"/>
              <a:t>Environment</a:t>
            </a:r>
            <a:endParaRPr lang="en-US" altLang="ko-Kore-KR" sz="24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AAAE51-F24C-B64C-9C56-928DCF8819E0}"/>
              </a:ext>
            </a:extLst>
          </p:cNvPr>
          <p:cNvSpPr/>
          <p:nvPr/>
        </p:nvSpPr>
        <p:spPr>
          <a:xfrm>
            <a:off x="2858879" y="4653136"/>
            <a:ext cx="808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dirty="0"/>
              <a:t>Offloading</a:t>
            </a:r>
          </a:p>
          <a:p>
            <a:r>
              <a:rPr lang="en-US" altLang="ko-Kore-KR" sz="1000" dirty="0"/>
              <a:t>Task</a:t>
            </a:r>
            <a:endParaRPr lang="ko-Kore-KR" altLang="en-US" sz="1000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BC22B43-5830-EF46-B126-61C2E7433825}"/>
              </a:ext>
            </a:extLst>
          </p:cNvPr>
          <p:cNvSpPr/>
          <p:nvPr/>
        </p:nvSpPr>
        <p:spPr>
          <a:xfrm>
            <a:off x="7134097" y="4094431"/>
            <a:ext cx="1634235" cy="1972154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cxnSp>
        <p:nvCxnSpPr>
          <p:cNvPr id="48" name="꺾인 연결선[E] 47">
            <a:extLst>
              <a:ext uri="{FF2B5EF4-FFF2-40B4-BE49-F238E27FC236}">
                <a16:creationId xmlns:a16="http://schemas.microsoft.com/office/drawing/2014/main" id="{FDB26ED0-922E-8A4F-978B-64FB14023D87}"/>
              </a:ext>
            </a:extLst>
          </p:cNvPr>
          <p:cNvCxnSpPr>
            <a:cxnSpLocks/>
            <a:stCxn id="36" idx="0"/>
            <a:endCxn id="52" idx="2"/>
          </p:cNvCxnSpPr>
          <p:nvPr/>
        </p:nvCxnSpPr>
        <p:spPr>
          <a:xfrm rot="5400000" flipH="1" flipV="1">
            <a:off x="5244921" y="2528303"/>
            <a:ext cx="1803720" cy="2810078"/>
          </a:xfrm>
          <a:prstGeom prst="bentConnector3">
            <a:avLst>
              <a:gd name="adj1" fmla="val 6351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C1D799-270A-7548-8BCE-3CD0827F9F0A}"/>
              </a:ext>
            </a:extLst>
          </p:cNvPr>
          <p:cNvSpPr/>
          <p:nvPr/>
        </p:nvSpPr>
        <p:spPr>
          <a:xfrm>
            <a:off x="3357859" y="1885568"/>
            <a:ext cx="1463802" cy="57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1050" dirty="0"/>
              <a:t>Intelligent offloading </a:t>
            </a:r>
          </a:p>
          <a:p>
            <a:pPr algn="ctr"/>
            <a:r>
              <a:rPr lang="en-US" altLang="ko-Kore-KR" sz="1050" dirty="0"/>
              <a:t>resource decision</a:t>
            </a:r>
            <a:endParaRPr lang="ko-Kore-KR" altLang="en-US" sz="105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1AE2C8-3AC1-2F47-B648-AF35DD2295FF}"/>
              </a:ext>
            </a:extLst>
          </p:cNvPr>
          <p:cNvSpPr/>
          <p:nvPr/>
        </p:nvSpPr>
        <p:spPr>
          <a:xfrm>
            <a:off x="4210362" y="2875937"/>
            <a:ext cx="5822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Action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8DB2AE-270A-004F-B66E-67DE84426763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7551820" y="3031482"/>
            <a:ext cx="0" cy="1062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BCD62C-AE47-A44D-AC80-1F98765EDAEE}"/>
              </a:ext>
            </a:extLst>
          </p:cNvPr>
          <p:cNvSpPr/>
          <p:nvPr/>
        </p:nvSpPr>
        <p:spPr>
          <a:xfrm>
            <a:off x="7196594" y="2696720"/>
            <a:ext cx="710453" cy="334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1000" dirty="0"/>
              <a:t>State</a:t>
            </a:r>
          </a:p>
          <a:p>
            <a:pPr algn="ctr"/>
            <a:r>
              <a:rPr lang="en-US" altLang="ko-Kore-KR" sz="1000" dirty="0"/>
              <a:t>estimator</a:t>
            </a:r>
            <a:endParaRPr lang="ko-Kore-KR" altLang="en-US" sz="1050" dirty="0"/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B3DEDC9A-7B69-0740-9050-B8046868C61F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2934033" y="1982007"/>
            <a:ext cx="676498" cy="163495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3A3E866-B3C6-2E44-8D8D-A491ACEAEA0E}"/>
              </a:ext>
            </a:extLst>
          </p:cNvPr>
          <p:cNvSpPr/>
          <p:nvPr/>
        </p:nvSpPr>
        <p:spPr>
          <a:xfrm>
            <a:off x="2917363" y="1249596"/>
            <a:ext cx="250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200" b="1" dirty="0"/>
              <a:t>Agent (Intelligent </a:t>
            </a:r>
            <a:r>
              <a:rPr lang="en-US" altLang="ko-KR" sz="1200" b="1" dirty="0"/>
              <a:t>Resource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Allocation </a:t>
            </a:r>
            <a:r>
              <a:rPr lang="en-US" altLang="ko-Kore-KR" sz="1200" b="1" dirty="0"/>
              <a:t>Policy based on DRL)</a:t>
            </a:r>
            <a:endParaRPr lang="ko-Kore-KR" altLang="en-US" sz="12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2C5DBE-5AF2-C84B-B0CC-CFE67330812D}"/>
              </a:ext>
            </a:extLst>
          </p:cNvPr>
          <p:cNvSpPr/>
          <p:nvPr/>
        </p:nvSpPr>
        <p:spPr>
          <a:xfrm>
            <a:off x="8262274" y="2690417"/>
            <a:ext cx="829863" cy="334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1000" dirty="0"/>
              <a:t>Reward</a:t>
            </a:r>
          </a:p>
          <a:p>
            <a:pPr algn="ctr"/>
            <a:r>
              <a:rPr lang="en-US" altLang="ko-Kore-KR" sz="1000" dirty="0"/>
              <a:t>calculator</a:t>
            </a:r>
            <a:endParaRPr lang="ko-Kore-KR" altLang="en-US" sz="1000" dirty="0"/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828C9D39-19E5-0442-88F8-B03261B0D6C1}"/>
              </a:ext>
            </a:extLst>
          </p:cNvPr>
          <p:cNvCxnSpPr>
            <a:cxnSpLocks/>
            <a:stCxn id="57" idx="0"/>
            <a:endCxn id="55" idx="2"/>
          </p:cNvCxnSpPr>
          <p:nvPr/>
        </p:nvCxnSpPr>
        <p:spPr>
          <a:xfrm rot="16200000" flipV="1">
            <a:off x="8424835" y="3277552"/>
            <a:ext cx="1060425" cy="55568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2EC31395-C1C0-2E4F-AD5D-F03E962AA107}"/>
              </a:ext>
            </a:extLst>
          </p:cNvPr>
          <p:cNvSpPr/>
          <p:nvPr/>
        </p:nvSpPr>
        <p:spPr>
          <a:xfrm>
            <a:off x="8961544" y="4085604"/>
            <a:ext cx="542685" cy="1972154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70000"/>
              </a:lnSpc>
            </a:pPr>
            <a:r>
              <a:rPr lang="en-US" altLang="ko-Kore-KR" sz="900" dirty="0">
                <a:solidFill>
                  <a:prstClr val="black"/>
                </a:solidFill>
              </a:rPr>
              <a:t>Task</a:t>
            </a:r>
          </a:p>
          <a:p>
            <a:pPr lvl="0" algn="ctr">
              <a:lnSpc>
                <a:spcPct val="70000"/>
              </a:lnSpc>
            </a:pPr>
            <a:endParaRPr lang="en-US" altLang="ko-Kore-KR" sz="900" dirty="0">
              <a:solidFill>
                <a:prstClr val="black"/>
              </a:solidFill>
            </a:endParaRPr>
          </a:p>
          <a:p>
            <a:pPr lvl="0" algn="ctr">
              <a:lnSpc>
                <a:spcPct val="70000"/>
              </a:lnSpc>
            </a:pPr>
            <a:r>
              <a:rPr lang="en-US" altLang="ko-Kore-KR" sz="900" dirty="0">
                <a:solidFill>
                  <a:prstClr val="black"/>
                </a:solidFill>
              </a:rPr>
              <a:t>results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197EDB7-679E-1144-A81E-E35493C4858E}"/>
              </a:ext>
            </a:extLst>
          </p:cNvPr>
          <p:cNvSpPr/>
          <p:nvPr/>
        </p:nvSpPr>
        <p:spPr>
          <a:xfrm>
            <a:off x="8469457" y="4571650"/>
            <a:ext cx="64459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600" dirty="0"/>
              <a:t>Processing</a:t>
            </a:r>
            <a:endParaRPr lang="ko-Kore-KR" altLang="en-US" sz="6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AFF2C-FA8A-6F4C-84AA-EAC904F2574F}"/>
              </a:ext>
            </a:extLst>
          </p:cNvPr>
          <p:cNvSpPr/>
          <p:nvPr/>
        </p:nvSpPr>
        <p:spPr>
          <a:xfrm>
            <a:off x="7585697" y="3303119"/>
            <a:ext cx="111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ore-KR" sz="1000" dirty="0">
                <a:solidFill>
                  <a:prstClr val="black"/>
                </a:solidFill>
              </a:rPr>
              <a:t>Completion </a:t>
            </a:r>
          </a:p>
          <a:p>
            <a:pPr lvl="0" algn="ctr"/>
            <a:r>
              <a:rPr lang="en-US" altLang="ko-Kore-KR" sz="1000" dirty="0">
                <a:solidFill>
                  <a:prstClr val="black"/>
                </a:solidFill>
              </a:rPr>
              <a:t>time of Tasks</a:t>
            </a:r>
            <a:endParaRPr lang="en-US" altLang="ko-Kore-KR" sz="800" dirty="0">
              <a:solidFill>
                <a:prstClr val="black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9A46143-C595-4A48-B2CF-8DC6C9F91F8D}"/>
              </a:ext>
            </a:extLst>
          </p:cNvPr>
          <p:cNvSpPr/>
          <p:nvPr/>
        </p:nvSpPr>
        <p:spPr>
          <a:xfrm>
            <a:off x="7721824" y="2402325"/>
            <a:ext cx="490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dirty="0"/>
              <a:t>State</a:t>
            </a:r>
            <a:endParaRPr lang="ko-Kore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D38026B-0860-EA40-B7A1-92207AE30EBA}"/>
              </a:ext>
            </a:extLst>
          </p:cNvPr>
          <p:cNvSpPr/>
          <p:nvPr/>
        </p:nvSpPr>
        <p:spPr>
          <a:xfrm>
            <a:off x="8544018" y="2402325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dirty="0"/>
              <a:t>Reward</a:t>
            </a:r>
            <a:endParaRPr lang="ko-Kore-KR" altLang="en-US" sz="10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0DDFE6-8588-4247-9181-2EE703143C12}"/>
              </a:ext>
            </a:extLst>
          </p:cNvPr>
          <p:cNvCxnSpPr>
            <a:cxnSpLocks/>
          </p:cNvCxnSpPr>
          <p:nvPr/>
        </p:nvCxnSpPr>
        <p:spPr>
          <a:xfrm flipH="1">
            <a:off x="6526057" y="2188505"/>
            <a:ext cx="7298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245425A-3D38-A042-A643-7EFEA6CFC93D}"/>
              </a:ext>
            </a:extLst>
          </p:cNvPr>
          <p:cNvCxnSpPr>
            <a:cxnSpLocks/>
          </p:cNvCxnSpPr>
          <p:nvPr/>
        </p:nvCxnSpPr>
        <p:spPr>
          <a:xfrm flipH="1">
            <a:off x="4847158" y="2191122"/>
            <a:ext cx="56428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원통[C] 63">
            <a:extLst>
              <a:ext uri="{FF2B5EF4-FFF2-40B4-BE49-F238E27FC236}">
                <a16:creationId xmlns:a16="http://schemas.microsoft.com/office/drawing/2014/main" id="{3684F771-59A7-9A4B-B80F-DDF039AEC295}"/>
              </a:ext>
            </a:extLst>
          </p:cNvPr>
          <p:cNvSpPr/>
          <p:nvPr/>
        </p:nvSpPr>
        <p:spPr>
          <a:xfrm>
            <a:off x="7197600" y="1723738"/>
            <a:ext cx="1894536" cy="633153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4C8B9B-F74A-D242-A217-6105E3715BAC}"/>
              </a:ext>
            </a:extLst>
          </p:cNvPr>
          <p:cNvSpPr/>
          <p:nvPr/>
        </p:nvSpPr>
        <p:spPr>
          <a:xfrm>
            <a:off x="7623168" y="1969771"/>
            <a:ext cx="10647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050" dirty="0"/>
              <a:t>Relay Memory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55AAF3-2278-654F-9124-7311D2554BF3}"/>
              </a:ext>
            </a:extLst>
          </p:cNvPr>
          <p:cNvSpPr/>
          <p:nvPr/>
        </p:nvSpPr>
        <p:spPr>
          <a:xfrm>
            <a:off x="5398170" y="1675929"/>
            <a:ext cx="1112798" cy="104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1050" dirty="0"/>
              <a:t>Main network </a:t>
            </a:r>
          </a:p>
          <a:p>
            <a:pPr algn="ctr"/>
            <a:endParaRPr lang="en-US" altLang="ko-Kore-KR" sz="1050" dirty="0"/>
          </a:p>
          <a:p>
            <a:pPr algn="ctr"/>
            <a:r>
              <a:rPr lang="en-US" altLang="ko-Kore-KR" sz="1050" dirty="0"/>
              <a:t>Target network</a:t>
            </a:r>
            <a:endParaRPr lang="ko-Kore-KR" altLang="en-US" sz="105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818017C-6E25-8849-BEC8-174FAC037A9B}"/>
              </a:ext>
            </a:extLst>
          </p:cNvPr>
          <p:cNvSpPr/>
          <p:nvPr/>
        </p:nvSpPr>
        <p:spPr>
          <a:xfrm>
            <a:off x="5449761" y="2721453"/>
            <a:ext cx="11252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dirty="0"/>
              <a:t>Policy network</a:t>
            </a:r>
            <a:endParaRPr lang="ko-Kore-KR" altLang="en-US" sz="10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FEA25C-488D-B540-AAD6-A1D039D0A1B0}"/>
              </a:ext>
            </a:extLst>
          </p:cNvPr>
          <p:cNvSpPr/>
          <p:nvPr/>
        </p:nvSpPr>
        <p:spPr>
          <a:xfrm>
            <a:off x="6489870" y="2234729"/>
            <a:ext cx="8467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/>
              <a:t>Experiments</a:t>
            </a:r>
            <a:endParaRPr lang="ko-Kore-KR" altLang="en-US" sz="9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884D80E-041D-8B49-9E87-9A336563FD44}"/>
              </a:ext>
            </a:extLst>
          </p:cNvPr>
          <p:cNvSpPr/>
          <p:nvPr/>
        </p:nvSpPr>
        <p:spPr>
          <a:xfrm>
            <a:off x="4818861" y="2229612"/>
            <a:ext cx="596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00" dirty="0"/>
              <a:t>Policy</a:t>
            </a:r>
          </a:p>
          <a:p>
            <a:r>
              <a:rPr lang="en-US" altLang="ko-Kore-KR" sz="800" dirty="0"/>
              <a:t>mapping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43A56EB-D907-474B-AE02-2FA3584211BA}"/>
              </a:ext>
            </a:extLst>
          </p:cNvPr>
          <p:cNvSpPr/>
          <p:nvPr/>
        </p:nvSpPr>
        <p:spPr>
          <a:xfrm>
            <a:off x="6242338" y="4795455"/>
            <a:ext cx="9872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800" dirty="0"/>
              <a:t>Cluster-Edge 2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1C5862-2FD0-5B48-ACFE-7405E9F04088}"/>
              </a:ext>
            </a:extLst>
          </p:cNvPr>
          <p:cNvSpPr/>
          <p:nvPr/>
        </p:nvSpPr>
        <p:spPr>
          <a:xfrm>
            <a:off x="6242338" y="5495260"/>
            <a:ext cx="9872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800" dirty="0"/>
              <a:t>Cluster-Edge N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7C7D75-33B0-BE4D-B042-B43D6D8E2EFA}"/>
              </a:ext>
            </a:extLst>
          </p:cNvPr>
          <p:cNvSpPr/>
          <p:nvPr/>
        </p:nvSpPr>
        <p:spPr>
          <a:xfrm>
            <a:off x="7084955" y="6088046"/>
            <a:ext cx="1850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00" dirty="0"/>
              <a:t>CPU Utility</a:t>
            </a:r>
          </a:p>
          <a:p>
            <a:pPr algn="ctr"/>
            <a:r>
              <a:rPr lang="en-US" altLang="ko-Kore-KR" sz="1000" dirty="0"/>
              <a:t>in the Cluster-edge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344704F-0F6A-9849-BC08-2C144D449F28}"/>
              </a:ext>
            </a:extLst>
          </p:cNvPr>
          <p:cNvSpPr/>
          <p:nvPr/>
        </p:nvSpPr>
        <p:spPr>
          <a:xfrm>
            <a:off x="1198776" y="2875937"/>
            <a:ext cx="12442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100" dirty="0"/>
              <a:t>Developer,</a:t>
            </a:r>
          </a:p>
          <a:p>
            <a:pPr algn="ctr"/>
            <a:r>
              <a:rPr lang="en-US" altLang="ko-Kore-KR" sz="1100" dirty="0"/>
              <a:t>Service provider</a:t>
            </a:r>
            <a:endParaRPr lang="ko-Kore-KR" altLang="en-US" sz="1100" dirty="0"/>
          </a:p>
        </p:txBody>
      </p: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FA3B3DCB-D71C-AA4B-99C2-CF1006BA04ED}"/>
              </a:ext>
            </a:extLst>
          </p:cNvPr>
          <p:cNvCxnSpPr>
            <a:cxnSpLocks/>
            <a:stCxn id="49" idx="2"/>
            <a:endCxn id="64" idx="3"/>
          </p:cNvCxnSpPr>
          <p:nvPr/>
        </p:nvCxnSpPr>
        <p:spPr>
          <a:xfrm rot="5400000" flipH="1" flipV="1">
            <a:off x="6065141" y="381510"/>
            <a:ext cx="104345" cy="4055108"/>
          </a:xfrm>
          <a:prstGeom prst="bentConnector3">
            <a:avLst>
              <a:gd name="adj1" fmla="val -6572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890049-A87A-0C4D-91C4-37D0A770A088}"/>
              </a:ext>
            </a:extLst>
          </p:cNvPr>
          <p:cNvSpPr/>
          <p:nvPr/>
        </p:nvSpPr>
        <p:spPr>
          <a:xfrm>
            <a:off x="3480352" y="2798597"/>
            <a:ext cx="5822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Action</a:t>
            </a:r>
          </a:p>
        </p:txBody>
      </p:sp>
      <p:sp>
        <p:nvSpPr>
          <p:cNvPr id="76" name="Shape 194">
            <a:extLst>
              <a:ext uri="{FF2B5EF4-FFF2-40B4-BE49-F238E27FC236}">
                <a16:creationId xmlns:a16="http://schemas.microsoft.com/office/drawing/2014/main" id="{DF7F57CD-69D4-1C4D-AE64-9B4742363A6F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788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46CF95B-3D46-9B45-83CB-05F5E133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ore-KR" dirty="0"/>
              <a:t>Virtual G-Edge </a:t>
            </a:r>
            <a:r>
              <a:rPr lang="en-US" altLang="ko-KR" dirty="0"/>
              <a:t>M</a:t>
            </a:r>
            <a:r>
              <a:rPr lang="en-US" altLang="ko-Kore-KR" dirty="0"/>
              <a:t>odel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컨테이너로 구성</a:t>
            </a:r>
            <a:endParaRPr lang="ko-Kore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2198C1B-9C55-4A23-6DBE-19936ECA5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307901"/>
            <a:ext cx="2597282" cy="5142575"/>
          </a:xfrm>
        </p:spPr>
        <p:txBody>
          <a:bodyPr/>
          <a:lstStyle/>
          <a:p>
            <a:r>
              <a:rPr kumimoji="1" lang="ko-KR" altLang="en-US" dirty="0"/>
              <a:t>정책 학습을 위한 환경 구현</a:t>
            </a:r>
            <a:endParaRPr kumimoji="1" lang="en-US" altLang="ko-KR" dirty="0"/>
          </a:p>
          <a:p>
            <a:r>
              <a:rPr kumimoji="1" lang="ko-KR" altLang="en-US" dirty="0"/>
              <a:t>구성 요소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정책 에이전트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태스크 발생기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리워드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ko-KR" altLang="en-US" b="1" u="sng" dirty="0"/>
              <a:t>컨테이너로 구현</a:t>
            </a:r>
            <a:endParaRPr kumimoji="1" lang="en-US" altLang="ko-KR" b="1" u="sng" dirty="0"/>
          </a:p>
          <a:p>
            <a:pPr lvl="1"/>
            <a:endParaRPr kumimoji="1" lang="ko-Kore-KR" altLang="en-US" dirty="0"/>
          </a:p>
        </p:txBody>
      </p:sp>
      <p:cxnSp>
        <p:nvCxnSpPr>
          <p:cNvPr id="355" name="꺾인 연결선[E] 71">
            <a:extLst>
              <a:ext uri="{FF2B5EF4-FFF2-40B4-BE49-F238E27FC236}">
                <a16:creationId xmlns:a16="http://schemas.microsoft.com/office/drawing/2014/main" id="{FCB56C1F-4A3D-B3F4-4838-7D5B4B69B572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5334902" y="3483047"/>
            <a:ext cx="948344" cy="402524"/>
          </a:xfrm>
          <a:prstGeom prst="bentConnector3">
            <a:avLst>
              <a:gd name="adj1" fmla="val 6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18A20DA-5A4D-2447-95B6-D3DD3CCA198E}"/>
              </a:ext>
            </a:extLst>
          </p:cNvPr>
          <p:cNvSpPr/>
          <p:nvPr/>
        </p:nvSpPr>
        <p:spPr>
          <a:xfrm>
            <a:off x="3919477" y="4131728"/>
            <a:ext cx="1335173" cy="474040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4B7608-E780-4C41-AE29-8142AC3F5DD6}"/>
              </a:ext>
            </a:extLst>
          </p:cNvPr>
          <p:cNvSpPr/>
          <p:nvPr/>
        </p:nvSpPr>
        <p:spPr>
          <a:xfrm>
            <a:off x="3843232" y="3883026"/>
            <a:ext cx="13388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1000" dirty="0"/>
              <a:t>Task waiting queue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718BBEA-10E8-B240-9AFE-484A8DB7AAB9}"/>
              </a:ext>
            </a:extLst>
          </p:cNvPr>
          <p:cNvSpPr/>
          <p:nvPr/>
        </p:nvSpPr>
        <p:spPr>
          <a:xfrm>
            <a:off x="8633814" y="3679834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F057486-072C-8748-87D4-4C7EFE398EDC}"/>
              </a:ext>
            </a:extLst>
          </p:cNvPr>
          <p:cNvSpPr/>
          <p:nvPr/>
        </p:nvSpPr>
        <p:spPr>
          <a:xfrm>
            <a:off x="8633814" y="4347704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DD87296-34C7-3E47-A844-331D284C2247}"/>
              </a:ext>
            </a:extLst>
          </p:cNvPr>
          <p:cNvSpPr/>
          <p:nvPr/>
        </p:nvSpPr>
        <p:spPr>
          <a:xfrm>
            <a:off x="8633814" y="5086909"/>
            <a:ext cx="1369611" cy="423583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CA4FF02E-902E-4D45-AB6E-5544249FF855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5254649" y="4368748"/>
            <a:ext cx="3379164" cy="929952"/>
          </a:xfrm>
          <a:prstGeom prst="bentConnector3">
            <a:avLst>
              <a:gd name="adj1" fmla="val 6678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770332BB-9E87-0D41-95F4-6A7BEBB8E33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254649" y="3891626"/>
            <a:ext cx="3379164" cy="477123"/>
          </a:xfrm>
          <a:prstGeom prst="bentConnector3">
            <a:avLst>
              <a:gd name="adj1" fmla="val 6678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238B8C-E447-F640-83CB-7D91E6BD82FF}"/>
              </a:ext>
            </a:extLst>
          </p:cNvPr>
          <p:cNvSpPr/>
          <p:nvPr/>
        </p:nvSpPr>
        <p:spPr>
          <a:xfrm>
            <a:off x="8896950" y="5655940"/>
            <a:ext cx="893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sz="900" dirty="0"/>
              <a:t>Virtual Edges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B41AC2-016A-BC4C-AE12-6AA10087462B}"/>
              </a:ext>
            </a:extLst>
          </p:cNvPr>
          <p:cNvCxnSpPr>
            <a:cxnSpLocks/>
            <a:stCxn id="10" idx="3"/>
            <a:endCxn id="86" idx="1"/>
          </p:cNvCxnSpPr>
          <p:nvPr/>
        </p:nvCxnSpPr>
        <p:spPr>
          <a:xfrm>
            <a:off x="10003425" y="3891626"/>
            <a:ext cx="362425" cy="3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248F0-1E42-ED49-B185-AF9ADAECEDB2}"/>
              </a:ext>
            </a:extLst>
          </p:cNvPr>
          <p:cNvSpPr/>
          <p:nvPr/>
        </p:nvSpPr>
        <p:spPr>
          <a:xfrm>
            <a:off x="7578435" y="4343980"/>
            <a:ext cx="8265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700" dirty="0"/>
              <a:t>Cluster-edge 2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BB1532-B2BF-4E4A-9878-6B40B3BC3B1E}"/>
              </a:ext>
            </a:extLst>
          </p:cNvPr>
          <p:cNvSpPr/>
          <p:nvPr/>
        </p:nvSpPr>
        <p:spPr>
          <a:xfrm>
            <a:off x="4124079" y="2842036"/>
            <a:ext cx="1485554" cy="589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900" dirty="0"/>
              <a:t> </a:t>
            </a:r>
          </a:p>
          <a:p>
            <a:pPr algn="ctr"/>
            <a:r>
              <a:rPr lang="en-US" altLang="ko-Kore-KR" sz="700" dirty="0"/>
              <a:t>Intelligent </a:t>
            </a:r>
            <a:r>
              <a:rPr lang="en-US" altLang="ko-KR" sz="700" dirty="0"/>
              <a:t>Resource</a:t>
            </a:r>
            <a:r>
              <a:rPr lang="ko-KR" altLang="en-US" sz="700" dirty="0"/>
              <a:t> </a:t>
            </a:r>
            <a:r>
              <a:rPr lang="en-US" altLang="ko-KR" sz="700" dirty="0"/>
              <a:t>Allocation</a:t>
            </a:r>
            <a:endParaRPr lang="en-US" altLang="ko-Kore-KR" sz="700" dirty="0"/>
          </a:p>
          <a:p>
            <a:pPr algn="ctr"/>
            <a:r>
              <a:rPr lang="en-US" altLang="ko-Kore-KR" sz="700" dirty="0"/>
              <a:t>Policy based on DRL</a:t>
            </a:r>
            <a:endParaRPr lang="ko-Kore-KR" altLang="en-US" sz="700" dirty="0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434708EB-5CAB-7246-B4C6-07CF3CB80ECE}"/>
              </a:ext>
            </a:extLst>
          </p:cNvPr>
          <p:cNvSpPr/>
          <p:nvPr/>
        </p:nvSpPr>
        <p:spPr>
          <a:xfrm>
            <a:off x="8484124" y="3527434"/>
            <a:ext cx="1664998" cy="2128507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916E02C-8328-5843-A77D-BD7DAC7BAC50}"/>
              </a:ext>
            </a:extLst>
          </p:cNvPr>
          <p:cNvSpPr/>
          <p:nvPr/>
        </p:nvSpPr>
        <p:spPr>
          <a:xfrm>
            <a:off x="5029907" y="4181728"/>
            <a:ext cx="16753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87FB03E-8C9C-CA47-98B5-CA76D6A19A42}"/>
              </a:ext>
            </a:extLst>
          </p:cNvPr>
          <p:cNvSpPr/>
          <p:nvPr/>
        </p:nvSpPr>
        <p:spPr>
          <a:xfrm>
            <a:off x="9371012" y="3717887"/>
            <a:ext cx="598603" cy="347475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1D837A3C-A8C5-404F-BCDC-D657BC122F2D}"/>
              </a:ext>
            </a:extLst>
          </p:cNvPr>
          <p:cNvSpPr/>
          <p:nvPr/>
        </p:nvSpPr>
        <p:spPr>
          <a:xfrm>
            <a:off x="8349910" y="2366648"/>
            <a:ext cx="3381562" cy="4147796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9602F41F-2F75-AC48-8A92-D077AD155FA7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>
            <a:off x="5607814" y="2977640"/>
            <a:ext cx="326549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97AEA6D5-DF37-F248-9E0B-56B61F72B9FA}"/>
              </a:ext>
            </a:extLst>
          </p:cNvPr>
          <p:cNvCxnSpPr>
            <a:cxnSpLocks/>
            <a:stCxn id="50" idx="2"/>
            <a:endCxn id="6" idx="1"/>
          </p:cNvCxnSpPr>
          <p:nvPr/>
        </p:nvCxnSpPr>
        <p:spPr>
          <a:xfrm rot="5400000">
            <a:off x="3924327" y="3426218"/>
            <a:ext cx="937681" cy="947379"/>
          </a:xfrm>
          <a:prstGeom prst="bentConnector4">
            <a:avLst>
              <a:gd name="adj1" fmla="val 37361"/>
              <a:gd name="adj2" fmla="val 12413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34FCA38-5B75-FA4E-AA9E-CC47FE7A5C66}"/>
              </a:ext>
            </a:extLst>
          </p:cNvPr>
          <p:cNvSpPr/>
          <p:nvPr/>
        </p:nvSpPr>
        <p:spPr>
          <a:xfrm>
            <a:off x="10365850" y="3768013"/>
            <a:ext cx="942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Processing</a:t>
            </a:r>
            <a:endParaRPr lang="ko-Kore-KR" altLang="en-US" sz="1050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27FF2F83-67F8-2F4A-8A78-AC9A005B4B98}"/>
              </a:ext>
            </a:extLst>
          </p:cNvPr>
          <p:cNvSpPr/>
          <p:nvPr/>
        </p:nvSpPr>
        <p:spPr>
          <a:xfrm>
            <a:off x="4165162" y="5284454"/>
            <a:ext cx="1710573" cy="928229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0A10B4C-A73F-AD4A-A627-1CD070D6B623}"/>
              </a:ext>
            </a:extLst>
          </p:cNvPr>
          <p:cNvCxnSpPr>
            <a:cxnSpLocks/>
            <a:stCxn id="11" idx="3"/>
            <a:endCxn id="93" idx="1"/>
          </p:cNvCxnSpPr>
          <p:nvPr/>
        </p:nvCxnSpPr>
        <p:spPr>
          <a:xfrm>
            <a:off x="10003425" y="4559496"/>
            <a:ext cx="362424" cy="3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24FB16-3FB9-7C43-A2AE-F82DA6DA7782}"/>
              </a:ext>
            </a:extLst>
          </p:cNvPr>
          <p:cNvSpPr/>
          <p:nvPr/>
        </p:nvSpPr>
        <p:spPr>
          <a:xfrm>
            <a:off x="10365849" y="4436343"/>
            <a:ext cx="942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Processing</a:t>
            </a:r>
            <a:endParaRPr lang="ko-Kore-KR" altLang="en-US" sz="105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08B95FD-27E4-574A-8588-E6532388B145}"/>
              </a:ext>
            </a:extLst>
          </p:cNvPr>
          <p:cNvCxnSpPr>
            <a:cxnSpLocks/>
            <a:stCxn id="12" idx="3"/>
            <a:endCxn id="95" idx="1"/>
          </p:cNvCxnSpPr>
          <p:nvPr/>
        </p:nvCxnSpPr>
        <p:spPr>
          <a:xfrm>
            <a:off x="10003425" y="5298701"/>
            <a:ext cx="362425" cy="2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F9CDCC5-CD34-C34B-9637-1AFFB4699C52}"/>
              </a:ext>
            </a:extLst>
          </p:cNvPr>
          <p:cNvSpPr/>
          <p:nvPr/>
        </p:nvSpPr>
        <p:spPr>
          <a:xfrm>
            <a:off x="10365850" y="5174007"/>
            <a:ext cx="942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Processing</a:t>
            </a:r>
            <a:endParaRPr lang="ko-Kore-KR" altLang="en-US" sz="10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EC5F9F-E4D4-264E-8457-766F5997F529}"/>
              </a:ext>
            </a:extLst>
          </p:cNvPr>
          <p:cNvSpPr/>
          <p:nvPr/>
        </p:nvSpPr>
        <p:spPr>
          <a:xfrm>
            <a:off x="9243686" y="4780507"/>
            <a:ext cx="218330" cy="279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ore-KR" sz="800" b="1" dirty="0"/>
              <a:t>.</a:t>
            </a:r>
            <a:endParaRPr lang="ko-Kore-KR" altLang="en-US" sz="6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C1A3330-2783-7C44-878C-039C799B4FA4}"/>
              </a:ext>
            </a:extLst>
          </p:cNvPr>
          <p:cNvSpPr/>
          <p:nvPr/>
        </p:nvSpPr>
        <p:spPr>
          <a:xfrm>
            <a:off x="7575192" y="5093010"/>
            <a:ext cx="8265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700" dirty="0"/>
              <a:t>Cluster-edge 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A99A0F-3DA8-9740-9FC1-C138E8988432}"/>
              </a:ext>
            </a:extLst>
          </p:cNvPr>
          <p:cNvSpPr/>
          <p:nvPr/>
        </p:nvSpPr>
        <p:spPr>
          <a:xfrm>
            <a:off x="4121051" y="2858496"/>
            <a:ext cx="10599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900" dirty="0"/>
              <a:t>Agent</a:t>
            </a:r>
            <a:endParaRPr lang="ko-Kore-KR" altLang="en-US" sz="9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163C133-255E-B34E-8664-FDECA8E6C20E}"/>
              </a:ext>
            </a:extLst>
          </p:cNvPr>
          <p:cNvSpPr/>
          <p:nvPr/>
        </p:nvSpPr>
        <p:spPr>
          <a:xfrm>
            <a:off x="7578435" y="3677087"/>
            <a:ext cx="8265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700" dirty="0"/>
              <a:t>Cluster-edge 1</a:t>
            </a:r>
          </a:p>
        </p:txBody>
      </p:sp>
      <p:cxnSp>
        <p:nvCxnSpPr>
          <p:cNvPr id="106" name="꺾인 연결선[E] 18">
            <a:extLst>
              <a:ext uri="{FF2B5EF4-FFF2-40B4-BE49-F238E27FC236}">
                <a16:creationId xmlns:a16="http://schemas.microsoft.com/office/drawing/2014/main" id="{A8BA7EA1-1137-4364-9AFF-DF02BD9FA104}"/>
              </a:ext>
            </a:extLst>
          </p:cNvPr>
          <p:cNvCxnSpPr>
            <a:cxnSpLocks/>
            <a:stCxn id="95" idx="3"/>
          </p:cNvCxnSpPr>
          <p:nvPr/>
        </p:nvCxnSpPr>
        <p:spPr>
          <a:xfrm flipH="1" flipV="1">
            <a:off x="5581660" y="2151109"/>
            <a:ext cx="5726230" cy="3149856"/>
          </a:xfrm>
          <a:prstGeom prst="bentConnector3">
            <a:avLst>
              <a:gd name="adj1" fmla="val -39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8">
            <a:extLst>
              <a:ext uri="{FF2B5EF4-FFF2-40B4-BE49-F238E27FC236}">
                <a16:creationId xmlns:a16="http://schemas.microsoft.com/office/drawing/2014/main" id="{D43569B3-84AA-48C0-B9C7-21A9A860C669}"/>
              </a:ext>
            </a:extLst>
          </p:cNvPr>
          <p:cNvCxnSpPr>
            <a:cxnSpLocks/>
            <a:stCxn id="93" idx="3"/>
          </p:cNvCxnSpPr>
          <p:nvPr/>
        </p:nvCxnSpPr>
        <p:spPr>
          <a:xfrm flipH="1" flipV="1">
            <a:off x="5581661" y="2151109"/>
            <a:ext cx="5726228" cy="2412192"/>
          </a:xfrm>
          <a:prstGeom prst="bentConnector3">
            <a:avLst>
              <a:gd name="adj1" fmla="val -39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8">
            <a:extLst>
              <a:ext uri="{FF2B5EF4-FFF2-40B4-BE49-F238E27FC236}">
                <a16:creationId xmlns:a16="http://schemas.microsoft.com/office/drawing/2014/main" id="{C0F45C0D-EB15-41CF-BB35-76F014BF082B}"/>
              </a:ext>
            </a:extLst>
          </p:cNvPr>
          <p:cNvCxnSpPr>
            <a:cxnSpLocks/>
            <a:stCxn id="86" idx="3"/>
          </p:cNvCxnSpPr>
          <p:nvPr/>
        </p:nvCxnSpPr>
        <p:spPr>
          <a:xfrm flipH="1" flipV="1">
            <a:off x="5581660" y="2151109"/>
            <a:ext cx="5726230" cy="1743862"/>
          </a:xfrm>
          <a:prstGeom prst="bentConnector3">
            <a:avLst>
              <a:gd name="adj1" fmla="val -39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49">
            <a:extLst>
              <a:ext uri="{FF2B5EF4-FFF2-40B4-BE49-F238E27FC236}">
                <a16:creationId xmlns:a16="http://schemas.microsoft.com/office/drawing/2014/main" id="{28101A13-A15D-A6D7-5051-74848B52658F}"/>
              </a:ext>
            </a:extLst>
          </p:cNvPr>
          <p:cNvSpPr/>
          <p:nvPr/>
        </p:nvSpPr>
        <p:spPr>
          <a:xfrm>
            <a:off x="4310004" y="5453368"/>
            <a:ext cx="1451708" cy="585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900" dirty="0"/>
              <a:t> </a:t>
            </a:r>
          </a:p>
          <a:p>
            <a:pPr algn="ctr"/>
            <a:r>
              <a:rPr lang="en-US" altLang="ko-Kore-KR" sz="700" dirty="0"/>
              <a:t>Generate Task Request</a:t>
            </a:r>
          </a:p>
          <a:p>
            <a:pPr algn="ctr"/>
            <a:r>
              <a:rPr lang="en-US" altLang="ko-Kore-KR" sz="700" dirty="0"/>
              <a:t>based on Poisson Distribution</a:t>
            </a:r>
            <a:endParaRPr lang="ko-Kore-KR" altLang="en-US" sz="700" dirty="0"/>
          </a:p>
        </p:txBody>
      </p:sp>
      <p:sp>
        <p:nvSpPr>
          <p:cNvPr id="66" name="직사각형 3">
            <a:extLst>
              <a:ext uri="{FF2B5EF4-FFF2-40B4-BE49-F238E27FC236}">
                <a16:creationId xmlns:a16="http://schemas.microsoft.com/office/drawing/2014/main" id="{44C9CC15-76BE-E9E9-1677-6A57214CA024}"/>
              </a:ext>
            </a:extLst>
          </p:cNvPr>
          <p:cNvSpPr/>
          <p:nvPr/>
        </p:nvSpPr>
        <p:spPr>
          <a:xfrm>
            <a:off x="4310005" y="5462872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Task Generator</a:t>
            </a:r>
            <a:endParaRPr lang="ko-Kore-KR" altLang="en-US" sz="900" dirty="0"/>
          </a:p>
        </p:txBody>
      </p:sp>
      <p:cxnSp>
        <p:nvCxnSpPr>
          <p:cNvPr id="89" name="꺾인 연결선[E] 18">
            <a:extLst>
              <a:ext uri="{FF2B5EF4-FFF2-40B4-BE49-F238E27FC236}">
                <a16:creationId xmlns:a16="http://schemas.microsoft.com/office/drawing/2014/main" id="{8E4A7737-4DFF-EFFE-A603-B042C993768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254649" y="4368749"/>
            <a:ext cx="3379164" cy="190747"/>
          </a:xfrm>
          <a:prstGeom prst="bentConnector3">
            <a:avLst>
              <a:gd name="adj1" fmla="val 6680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CDAC3EC0-A083-4F4C-A10A-B156D9C076AD}"/>
              </a:ext>
            </a:extLst>
          </p:cNvPr>
          <p:cNvSpPr/>
          <p:nvPr/>
        </p:nvSpPr>
        <p:spPr>
          <a:xfrm>
            <a:off x="5798545" y="4158482"/>
            <a:ext cx="423583" cy="4235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51">
            <a:extLst>
              <a:ext uri="{FF2B5EF4-FFF2-40B4-BE49-F238E27FC236}">
                <a16:creationId xmlns:a16="http://schemas.microsoft.com/office/drawing/2014/main" id="{24A90395-3B9D-594B-4B90-E50770452A38}"/>
              </a:ext>
            </a:extLst>
          </p:cNvPr>
          <p:cNvSpPr/>
          <p:nvPr/>
        </p:nvSpPr>
        <p:spPr>
          <a:xfrm>
            <a:off x="3544077" y="2563650"/>
            <a:ext cx="2958956" cy="2295435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105" name="직사각형 52">
            <a:extLst>
              <a:ext uri="{FF2B5EF4-FFF2-40B4-BE49-F238E27FC236}">
                <a16:creationId xmlns:a16="http://schemas.microsoft.com/office/drawing/2014/main" id="{7E54F846-297E-7E51-D7A6-4532FFBB902B}"/>
              </a:ext>
            </a:extLst>
          </p:cNvPr>
          <p:cNvSpPr/>
          <p:nvPr/>
        </p:nvSpPr>
        <p:spPr>
          <a:xfrm>
            <a:off x="3905538" y="6207538"/>
            <a:ext cx="21239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solidFill>
                  <a:srgbClr val="FF0000"/>
                </a:solidFill>
              </a:rPr>
              <a:t>Task generator container</a:t>
            </a:r>
            <a:endParaRPr lang="ko-Kore-KR" alt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118" name="모서리가 둥근 직사각형 74">
            <a:extLst>
              <a:ext uri="{FF2B5EF4-FFF2-40B4-BE49-F238E27FC236}">
                <a16:creationId xmlns:a16="http://schemas.microsoft.com/office/drawing/2014/main" id="{EB12CE6A-3894-42D5-2CC5-C7E36450E231}"/>
              </a:ext>
            </a:extLst>
          </p:cNvPr>
          <p:cNvSpPr/>
          <p:nvPr/>
        </p:nvSpPr>
        <p:spPr>
          <a:xfrm>
            <a:off x="9792582" y="4385355"/>
            <a:ext cx="177032" cy="347475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74">
            <a:extLst>
              <a:ext uri="{FF2B5EF4-FFF2-40B4-BE49-F238E27FC236}">
                <a16:creationId xmlns:a16="http://schemas.microsoft.com/office/drawing/2014/main" id="{0668A991-E49F-E2D3-90D4-2395C03F0F46}"/>
              </a:ext>
            </a:extLst>
          </p:cNvPr>
          <p:cNvSpPr/>
          <p:nvPr/>
        </p:nvSpPr>
        <p:spPr>
          <a:xfrm>
            <a:off x="8872197" y="5124962"/>
            <a:ext cx="1097418" cy="347475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7" name="모서리가 둥근 직사각형 72">
            <a:extLst>
              <a:ext uri="{FF2B5EF4-FFF2-40B4-BE49-F238E27FC236}">
                <a16:creationId xmlns:a16="http://schemas.microsoft.com/office/drawing/2014/main" id="{C47E290F-E807-A72B-B858-80AEB1EBE565}"/>
              </a:ext>
            </a:extLst>
          </p:cNvPr>
          <p:cNvSpPr/>
          <p:nvPr/>
        </p:nvSpPr>
        <p:spPr>
          <a:xfrm>
            <a:off x="4799973" y="4181728"/>
            <a:ext cx="16753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8" name="모서리가 둥근 직사각형 72">
            <a:extLst>
              <a:ext uri="{FF2B5EF4-FFF2-40B4-BE49-F238E27FC236}">
                <a16:creationId xmlns:a16="http://schemas.microsoft.com/office/drawing/2014/main" id="{AA33C665-FF7A-D331-E755-DFA1C9BF4509}"/>
              </a:ext>
            </a:extLst>
          </p:cNvPr>
          <p:cNvSpPr/>
          <p:nvPr/>
        </p:nvSpPr>
        <p:spPr>
          <a:xfrm>
            <a:off x="4575230" y="4181728"/>
            <a:ext cx="16753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9" name="모서리가 둥근 직사각형 72">
            <a:extLst>
              <a:ext uri="{FF2B5EF4-FFF2-40B4-BE49-F238E27FC236}">
                <a16:creationId xmlns:a16="http://schemas.microsoft.com/office/drawing/2014/main" id="{B348FEF2-2DE7-31AD-4ABB-918805C29895}"/>
              </a:ext>
            </a:extLst>
          </p:cNvPr>
          <p:cNvSpPr/>
          <p:nvPr/>
        </p:nvSpPr>
        <p:spPr>
          <a:xfrm>
            <a:off x="4345115" y="4181728"/>
            <a:ext cx="167531" cy="369242"/>
          </a:xfrm>
          <a:prstGeom prst="roundRect">
            <a:avLst>
              <a:gd name="adj" fmla="val 407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7" name="직사각형 52">
            <a:extLst>
              <a:ext uri="{FF2B5EF4-FFF2-40B4-BE49-F238E27FC236}">
                <a16:creationId xmlns:a16="http://schemas.microsoft.com/office/drawing/2014/main" id="{50715782-C344-9C93-AAAE-DD054DDFE897}"/>
              </a:ext>
            </a:extLst>
          </p:cNvPr>
          <p:cNvSpPr/>
          <p:nvPr/>
        </p:nvSpPr>
        <p:spPr>
          <a:xfrm>
            <a:off x="3544076" y="4865503"/>
            <a:ext cx="2958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solidFill>
                  <a:srgbClr val="FF0000"/>
                </a:solidFill>
              </a:rPr>
              <a:t>Agent container</a:t>
            </a:r>
            <a:endParaRPr lang="ko-Kore-KR" alt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167" name="직사각형 52">
            <a:extLst>
              <a:ext uri="{FF2B5EF4-FFF2-40B4-BE49-F238E27FC236}">
                <a16:creationId xmlns:a16="http://schemas.microsoft.com/office/drawing/2014/main" id="{C4D05813-574A-10BB-64EB-49AD84ADEAE2}"/>
              </a:ext>
            </a:extLst>
          </p:cNvPr>
          <p:cNvSpPr/>
          <p:nvPr/>
        </p:nvSpPr>
        <p:spPr>
          <a:xfrm>
            <a:off x="8572416" y="2399424"/>
            <a:ext cx="28933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solidFill>
                  <a:srgbClr val="FF0000"/>
                </a:solidFill>
              </a:rPr>
              <a:t>Environment container</a:t>
            </a:r>
            <a:endParaRPr lang="ko-Kore-KR" alt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173" name="모서리가 둥근 직사각형 5">
            <a:extLst>
              <a:ext uri="{FF2B5EF4-FFF2-40B4-BE49-F238E27FC236}">
                <a16:creationId xmlns:a16="http://schemas.microsoft.com/office/drawing/2014/main" id="{7C76C4CF-8E29-156F-39A9-4AE7BFB7F864}"/>
              </a:ext>
            </a:extLst>
          </p:cNvPr>
          <p:cNvSpPr/>
          <p:nvPr/>
        </p:nvSpPr>
        <p:spPr>
          <a:xfrm>
            <a:off x="8633814" y="5976931"/>
            <a:ext cx="1369610" cy="354788"/>
          </a:xfrm>
          <a:prstGeom prst="roundRect">
            <a:avLst>
              <a:gd name="adj" fmla="val 407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DF3AF4-6F5A-BF41-9B3E-D9BFC93CF4EB}"/>
              </a:ext>
            </a:extLst>
          </p:cNvPr>
          <p:cNvSpPr/>
          <p:nvPr/>
        </p:nvSpPr>
        <p:spPr>
          <a:xfrm>
            <a:off x="8818294" y="6021121"/>
            <a:ext cx="9993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100" dirty="0"/>
              <a:t>Core Cloud</a:t>
            </a:r>
            <a:endParaRPr lang="ko-Kore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7482FA-5173-D040-B364-402BCE57114F}"/>
              </a:ext>
            </a:extLst>
          </p:cNvPr>
          <p:cNvSpPr/>
          <p:nvPr/>
        </p:nvSpPr>
        <p:spPr>
          <a:xfrm>
            <a:off x="8873310" y="2777987"/>
            <a:ext cx="882307" cy="3993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en-US" sz="800" dirty="0"/>
              <a:t>Status Monitor</a:t>
            </a:r>
            <a:endParaRPr lang="ko-Kore-KR" altLang="en-US" sz="800" dirty="0"/>
          </a:p>
        </p:txBody>
      </p:sp>
      <p:sp>
        <p:nvSpPr>
          <p:cNvPr id="269" name="직사각형 25">
            <a:extLst>
              <a:ext uri="{FF2B5EF4-FFF2-40B4-BE49-F238E27FC236}">
                <a16:creationId xmlns:a16="http://schemas.microsoft.com/office/drawing/2014/main" id="{145B2CB0-16F1-B5FB-0124-03872C2F4F12}"/>
              </a:ext>
            </a:extLst>
          </p:cNvPr>
          <p:cNvSpPr/>
          <p:nvPr/>
        </p:nvSpPr>
        <p:spPr>
          <a:xfrm>
            <a:off x="3017329" y="5776813"/>
            <a:ext cx="10534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1. Request Task</a:t>
            </a:r>
          </a:p>
        </p:txBody>
      </p:sp>
      <p:sp>
        <p:nvSpPr>
          <p:cNvPr id="276" name="직사각형 25">
            <a:extLst>
              <a:ext uri="{FF2B5EF4-FFF2-40B4-BE49-F238E27FC236}">
                <a16:creationId xmlns:a16="http://schemas.microsoft.com/office/drawing/2014/main" id="{F3DEF9DE-6E2E-93EB-0C3F-C42856F1EE36}"/>
              </a:ext>
            </a:extLst>
          </p:cNvPr>
          <p:cNvSpPr/>
          <p:nvPr/>
        </p:nvSpPr>
        <p:spPr>
          <a:xfrm>
            <a:off x="6727314" y="2979238"/>
            <a:ext cx="141577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4. Get Status of Edges</a:t>
            </a:r>
          </a:p>
        </p:txBody>
      </p:sp>
      <p:cxnSp>
        <p:nvCxnSpPr>
          <p:cNvPr id="303" name="꺾인 연결선[E] 71">
            <a:extLst>
              <a:ext uri="{FF2B5EF4-FFF2-40B4-BE49-F238E27FC236}">
                <a16:creationId xmlns:a16="http://schemas.microsoft.com/office/drawing/2014/main" id="{43981BCE-9D79-5461-D683-668B580D34D5}"/>
              </a:ext>
            </a:extLst>
          </p:cNvPr>
          <p:cNvCxnSpPr>
            <a:cxnSpLocks/>
            <a:stCxn id="65" idx="1"/>
            <a:endCxn id="50" idx="1"/>
          </p:cNvCxnSpPr>
          <p:nvPr/>
        </p:nvCxnSpPr>
        <p:spPr>
          <a:xfrm rot="10800000">
            <a:off x="4124080" y="3136552"/>
            <a:ext cx="185925" cy="2609424"/>
          </a:xfrm>
          <a:prstGeom prst="bentConnector3">
            <a:avLst>
              <a:gd name="adj1" fmla="val 3558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직사각형 25">
            <a:extLst>
              <a:ext uri="{FF2B5EF4-FFF2-40B4-BE49-F238E27FC236}">
                <a16:creationId xmlns:a16="http://schemas.microsoft.com/office/drawing/2014/main" id="{53018BC8-EFEC-0B95-441F-EC9232B03F1E}"/>
              </a:ext>
            </a:extLst>
          </p:cNvPr>
          <p:cNvSpPr/>
          <p:nvPr/>
        </p:nvSpPr>
        <p:spPr>
          <a:xfrm>
            <a:off x="3692570" y="3502290"/>
            <a:ext cx="11432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3. Task Queueing</a:t>
            </a:r>
          </a:p>
        </p:txBody>
      </p:sp>
      <p:sp>
        <p:nvSpPr>
          <p:cNvPr id="309" name="직사각형 25">
            <a:extLst>
              <a:ext uri="{FF2B5EF4-FFF2-40B4-BE49-F238E27FC236}">
                <a16:creationId xmlns:a16="http://schemas.microsoft.com/office/drawing/2014/main" id="{386BBA34-2B45-F7CB-86FC-F4F8A85B1061}"/>
              </a:ext>
            </a:extLst>
          </p:cNvPr>
          <p:cNvSpPr/>
          <p:nvPr/>
        </p:nvSpPr>
        <p:spPr>
          <a:xfrm>
            <a:off x="5258613" y="3656053"/>
            <a:ext cx="7889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5. Decision</a:t>
            </a:r>
          </a:p>
        </p:txBody>
      </p:sp>
      <p:sp>
        <p:nvSpPr>
          <p:cNvPr id="310" name="직사각형 25">
            <a:extLst>
              <a:ext uri="{FF2B5EF4-FFF2-40B4-BE49-F238E27FC236}">
                <a16:creationId xmlns:a16="http://schemas.microsoft.com/office/drawing/2014/main" id="{C3E3153F-FF81-90E7-ED6B-0099C5BB84DA}"/>
              </a:ext>
            </a:extLst>
          </p:cNvPr>
          <p:cNvSpPr/>
          <p:nvPr/>
        </p:nvSpPr>
        <p:spPr>
          <a:xfrm>
            <a:off x="6539587" y="4386311"/>
            <a:ext cx="971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6. Assign Task</a:t>
            </a:r>
          </a:p>
        </p:txBody>
      </p:sp>
      <p:cxnSp>
        <p:nvCxnSpPr>
          <p:cNvPr id="398" name="꺾인 연결선[E] 18">
            <a:extLst>
              <a:ext uri="{FF2B5EF4-FFF2-40B4-BE49-F238E27FC236}">
                <a16:creationId xmlns:a16="http://schemas.microsoft.com/office/drawing/2014/main" id="{6FF9DC19-A208-2F53-5BD7-60B60B60ABEC}"/>
              </a:ext>
            </a:extLst>
          </p:cNvPr>
          <p:cNvCxnSpPr>
            <a:cxnSpLocks/>
            <a:stCxn id="547" idx="3"/>
          </p:cNvCxnSpPr>
          <p:nvPr/>
        </p:nvCxnSpPr>
        <p:spPr>
          <a:xfrm flipH="1" flipV="1">
            <a:off x="5581661" y="2151109"/>
            <a:ext cx="5726228" cy="4001554"/>
          </a:xfrm>
          <a:prstGeom prst="bentConnector3">
            <a:avLst>
              <a:gd name="adj1" fmla="val -39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꺾인 연결선[E] 16">
            <a:extLst>
              <a:ext uri="{FF2B5EF4-FFF2-40B4-BE49-F238E27FC236}">
                <a16:creationId xmlns:a16="http://schemas.microsoft.com/office/drawing/2014/main" id="{B40C4426-4CCB-9758-9CAE-953D04C4917B}"/>
              </a:ext>
            </a:extLst>
          </p:cNvPr>
          <p:cNvCxnSpPr>
            <a:cxnSpLocks/>
            <a:stCxn id="25" idx="6"/>
            <a:endCxn id="173" idx="1"/>
          </p:cNvCxnSpPr>
          <p:nvPr/>
        </p:nvCxnSpPr>
        <p:spPr>
          <a:xfrm>
            <a:off x="6222128" y="4370273"/>
            <a:ext cx="2411687" cy="1784052"/>
          </a:xfrm>
          <a:prstGeom prst="bentConnector3">
            <a:avLst>
              <a:gd name="adj1" fmla="val 532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직사각형 94">
            <a:extLst>
              <a:ext uri="{FF2B5EF4-FFF2-40B4-BE49-F238E27FC236}">
                <a16:creationId xmlns:a16="http://schemas.microsoft.com/office/drawing/2014/main" id="{4AF3B4A4-0E7B-4F2F-3362-A3B9DAA9F9F3}"/>
              </a:ext>
            </a:extLst>
          </p:cNvPr>
          <p:cNvSpPr/>
          <p:nvPr/>
        </p:nvSpPr>
        <p:spPr>
          <a:xfrm>
            <a:off x="10365849" y="6025705"/>
            <a:ext cx="942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050" dirty="0"/>
              <a:t>Processing</a:t>
            </a:r>
            <a:endParaRPr lang="ko-Kore-KR" altLang="en-US" sz="1050" dirty="0"/>
          </a:p>
        </p:txBody>
      </p:sp>
      <p:cxnSp>
        <p:nvCxnSpPr>
          <p:cNvPr id="549" name="직선 화살표 연결선 93">
            <a:extLst>
              <a:ext uri="{FF2B5EF4-FFF2-40B4-BE49-F238E27FC236}">
                <a16:creationId xmlns:a16="http://schemas.microsoft.com/office/drawing/2014/main" id="{CC62A116-5AA8-7C0C-2F77-B7EE613A58A5}"/>
              </a:ext>
            </a:extLst>
          </p:cNvPr>
          <p:cNvCxnSpPr>
            <a:cxnSpLocks/>
            <a:stCxn id="173" idx="3"/>
            <a:endCxn id="547" idx="1"/>
          </p:cNvCxnSpPr>
          <p:nvPr/>
        </p:nvCxnSpPr>
        <p:spPr>
          <a:xfrm flipV="1">
            <a:off x="10003424" y="6152663"/>
            <a:ext cx="362425" cy="16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직사각형 76">
            <a:extLst>
              <a:ext uri="{FF2B5EF4-FFF2-40B4-BE49-F238E27FC236}">
                <a16:creationId xmlns:a16="http://schemas.microsoft.com/office/drawing/2014/main" id="{DB3B6C56-6445-35D6-A08E-068D9022D2A5}"/>
              </a:ext>
            </a:extLst>
          </p:cNvPr>
          <p:cNvSpPr/>
          <p:nvPr/>
        </p:nvSpPr>
        <p:spPr>
          <a:xfrm>
            <a:off x="10365850" y="1895310"/>
            <a:ext cx="11576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dirty="0"/>
              <a:t>Processing Result</a:t>
            </a:r>
          </a:p>
        </p:txBody>
      </p:sp>
      <p:cxnSp>
        <p:nvCxnSpPr>
          <p:cNvPr id="583" name="직선 화살표 연결선 93">
            <a:extLst>
              <a:ext uri="{FF2B5EF4-FFF2-40B4-BE49-F238E27FC236}">
                <a16:creationId xmlns:a16="http://schemas.microsoft.com/office/drawing/2014/main" id="{82FD961F-9FC9-34D2-3889-7E18EC290632}"/>
              </a:ext>
            </a:extLst>
          </p:cNvPr>
          <p:cNvCxnSpPr>
            <a:cxnSpLocks/>
          </p:cNvCxnSpPr>
          <p:nvPr/>
        </p:nvCxnSpPr>
        <p:spPr>
          <a:xfrm flipH="1">
            <a:off x="5390955" y="2369398"/>
            <a:ext cx="1" cy="411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1" name="직사각형 25">
            <a:extLst>
              <a:ext uri="{FF2B5EF4-FFF2-40B4-BE49-F238E27FC236}">
                <a16:creationId xmlns:a16="http://schemas.microsoft.com/office/drawing/2014/main" id="{133B2A2B-7838-5214-A079-157521F91C40}"/>
              </a:ext>
            </a:extLst>
          </p:cNvPr>
          <p:cNvSpPr/>
          <p:nvPr/>
        </p:nvSpPr>
        <p:spPr>
          <a:xfrm>
            <a:off x="5365512" y="2540664"/>
            <a:ext cx="1088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7. Update Policy</a:t>
            </a:r>
          </a:p>
        </p:txBody>
      </p:sp>
      <p:cxnSp>
        <p:nvCxnSpPr>
          <p:cNvPr id="625" name="직선 화살표 연결선 27">
            <a:extLst>
              <a:ext uri="{FF2B5EF4-FFF2-40B4-BE49-F238E27FC236}">
                <a16:creationId xmlns:a16="http://schemas.microsoft.com/office/drawing/2014/main" id="{38A69C0B-A79E-609E-1814-BB2D94569CFB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flipH="1" flipV="1">
            <a:off x="9314463" y="3177291"/>
            <a:ext cx="2160" cy="350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직사각형 25">
            <a:extLst>
              <a:ext uri="{FF2B5EF4-FFF2-40B4-BE49-F238E27FC236}">
                <a16:creationId xmlns:a16="http://schemas.microsoft.com/office/drawing/2014/main" id="{E80ED12F-FC67-AC98-CD8F-21AF48187D37}"/>
              </a:ext>
            </a:extLst>
          </p:cNvPr>
          <p:cNvSpPr/>
          <p:nvPr/>
        </p:nvSpPr>
        <p:spPr>
          <a:xfrm>
            <a:off x="3538091" y="2575080"/>
            <a:ext cx="14077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900" b="1" dirty="0"/>
              <a:t>2. Store Request Time</a:t>
            </a:r>
          </a:p>
        </p:txBody>
      </p:sp>
      <p:cxnSp>
        <p:nvCxnSpPr>
          <p:cNvPr id="655" name="직선 화살표 연결선 93">
            <a:extLst>
              <a:ext uri="{FF2B5EF4-FFF2-40B4-BE49-F238E27FC236}">
                <a16:creationId xmlns:a16="http://schemas.microsoft.com/office/drawing/2014/main" id="{C12C0071-8E6C-FA44-A32B-40D5E90E1171}"/>
              </a:ext>
            </a:extLst>
          </p:cNvPr>
          <p:cNvCxnSpPr>
            <a:cxnSpLocks/>
          </p:cNvCxnSpPr>
          <p:nvPr/>
        </p:nvCxnSpPr>
        <p:spPr>
          <a:xfrm flipH="1">
            <a:off x="4905796" y="2371663"/>
            <a:ext cx="1" cy="41173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51">
            <a:extLst>
              <a:ext uri="{FF2B5EF4-FFF2-40B4-BE49-F238E27FC236}">
                <a16:creationId xmlns:a16="http://schemas.microsoft.com/office/drawing/2014/main" id="{DDD2018E-9AA2-9C56-CFEA-47C081424088}"/>
              </a:ext>
            </a:extLst>
          </p:cNvPr>
          <p:cNvSpPr/>
          <p:nvPr/>
        </p:nvSpPr>
        <p:spPr>
          <a:xfrm>
            <a:off x="3984885" y="1612517"/>
            <a:ext cx="1710573" cy="866679"/>
          </a:xfrm>
          <a:prstGeom prst="roundRect">
            <a:avLst>
              <a:gd name="adj" fmla="val 221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sz="1500" dirty="0"/>
          </a:p>
        </p:txBody>
      </p:sp>
      <p:sp>
        <p:nvSpPr>
          <p:cNvPr id="23" name="직사각형 49">
            <a:extLst>
              <a:ext uri="{FF2B5EF4-FFF2-40B4-BE49-F238E27FC236}">
                <a16:creationId xmlns:a16="http://schemas.microsoft.com/office/drawing/2014/main" id="{C64AC6D1-D623-3ED2-42BA-F997B2540C42}"/>
              </a:ext>
            </a:extLst>
          </p:cNvPr>
          <p:cNvSpPr/>
          <p:nvPr/>
        </p:nvSpPr>
        <p:spPr>
          <a:xfrm>
            <a:off x="4129727" y="1781431"/>
            <a:ext cx="1451708" cy="585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anchor="ctr">
            <a:noAutofit/>
          </a:bodyPr>
          <a:lstStyle/>
          <a:p>
            <a:pPr algn="ctr"/>
            <a:r>
              <a:rPr lang="en-US" altLang="ko-Kore-KR" sz="900" dirty="0"/>
              <a:t> </a:t>
            </a:r>
          </a:p>
          <a:p>
            <a:pPr algn="ctr"/>
            <a:r>
              <a:rPr lang="en-US" altLang="ko-Kore-KR" sz="700" dirty="0"/>
              <a:t>Store tasks to calculate</a:t>
            </a:r>
          </a:p>
          <a:p>
            <a:pPr algn="ctr"/>
            <a:r>
              <a:rPr lang="en-US" altLang="ko-Kore-KR" sz="700" dirty="0"/>
              <a:t>the reward of decision</a:t>
            </a:r>
            <a:endParaRPr lang="ko-Kore-KR" altLang="en-US" sz="700" dirty="0"/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34293812-61C0-B3BD-2449-F207E7C99BF9}"/>
              </a:ext>
            </a:extLst>
          </p:cNvPr>
          <p:cNvSpPr/>
          <p:nvPr/>
        </p:nvSpPr>
        <p:spPr>
          <a:xfrm>
            <a:off x="4129728" y="1790935"/>
            <a:ext cx="6367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Task DB</a:t>
            </a:r>
            <a:endParaRPr lang="ko-Kore-KR" altLang="en-US" sz="900" dirty="0"/>
          </a:p>
        </p:txBody>
      </p:sp>
      <p:sp>
        <p:nvSpPr>
          <p:cNvPr id="26" name="직사각형 52">
            <a:extLst>
              <a:ext uri="{FF2B5EF4-FFF2-40B4-BE49-F238E27FC236}">
                <a16:creationId xmlns:a16="http://schemas.microsoft.com/office/drawing/2014/main" id="{4C0F4ADA-1ACD-2739-5535-F6569E7716B1}"/>
              </a:ext>
            </a:extLst>
          </p:cNvPr>
          <p:cNvSpPr/>
          <p:nvPr/>
        </p:nvSpPr>
        <p:spPr>
          <a:xfrm>
            <a:off x="4227933" y="1340768"/>
            <a:ext cx="17105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b="1" dirty="0">
                <a:solidFill>
                  <a:srgbClr val="FF0000"/>
                </a:solidFill>
              </a:rPr>
              <a:t>Reward container</a:t>
            </a:r>
            <a:endParaRPr lang="ko-Kore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185E52-6A07-2450-9E30-7F7017531BF6}"/>
              </a:ext>
            </a:extLst>
          </p:cNvPr>
          <p:cNvSpPr/>
          <p:nvPr/>
        </p:nvSpPr>
        <p:spPr>
          <a:xfrm>
            <a:off x="3919476" y="1341039"/>
            <a:ext cx="1836828" cy="119190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2" name="Shape 194">
            <a:extLst>
              <a:ext uri="{FF2B5EF4-FFF2-40B4-BE49-F238E27FC236}">
                <a16:creationId xmlns:a16="http://schemas.microsoft.com/office/drawing/2014/main" id="{34038978-47D0-D162-B7F1-0B67353BD698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5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370696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63310</TotalTime>
  <Words>1236</Words>
  <Application>Microsoft Macintosh PowerPoint</Application>
  <PresentationFormat>와이드스크린</PresentationFormat>
  <Paragraphs>367</Paragraphs>
  <Slides>34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나눔고딕 ExtraBold</vt:lpstr>
      <vt:lpstr>돋움</vt:lpstr>
      <vt:lpstr>굴림</vt:lpstr>
      <vt:lpstr>HY견고딕</vt:lpstr>
      <vt:lpstr>HY헤드라인M</vt:lpstr>
      <vt:lpstr>Malgun Gothic</vt:lpstr>
      <vt:lpstr>Malgun Gothic</vt:lpstr>
      <vt:lpstr>Arial</vt:lpstr>
      <vt:lpstr>Book Antiqua</vt:lpstr>
      <vt:lpstr>Cambria Math</vt:lpstr>
      <vt:lpstr>Microsoft Sans Serif</vt:lpstr>
      <vt:lpstr>Wingdings</vt:lpstr>
      <vt:lpstr>4_etri</vt:lpstr>
      <vt:lpstr>스킨, 플러그인 서베이</vt:lpstr>
      <vt:lpstr>5_etri</vt:lpstr>
      <vt:lpstr>강화학습 기반 멀티엣지 협업 정책 생성 기술  </vt:lpstr>
      <vt:lpstr>목차</vt:lpstr>
      <vt:lpstr>PowerPoint 프레젠테이션</vt:lpstr>
      <vt:lpstr>PowerPoint 프레젠테이션</vt:lpstr>
      <vt:lpstr>정책 생성 및 제공 과정</vt:lpstr>
      <vt:lpstr>자원 할당 정책 및 협업 방법</vt:lpstr>
      <vt:lpstr>클라우드 엣지 내 자원 정의</vt:lpstr>
      <vt:lpstr>DQN 기반 단일 자원 선택 정책 생성 구조</vt:lpstr>
      <vt:lpstr>Virtual G-Edge Model – 4개 컨테이너로 구성</vt:lpstr>
      <vt:lpstr>Agent – 구현 (DQN 기반)</vt:lpstr>
      <vt:lpstr>Agent – 구현 (DQN 기반)</vt:lpstr>
      <vt:lpstr>Task Generator - 태스크 요청 API 코드</vt:lpstr>
      <vt:lpstr>Task Generator - 태스크 완료 API 코드</vt:lpstr>
      <vt:lpstr>Environment – 상태 수집 API 코드</vt:lpstr>
      <vt:lpstr>Environment – 가상 리소스 코드</vt:lpstr>
      <vt:lpstr>Environment – 자원 할당 API 코드</vt:lpstr>
      <vt:lpstr>Environment – 가상 환경 구현 코드 </vt:lpstr>
      <vt:lpstr>액션 생성 결과</vt:lpstr>
      <vt:lpstr>DDPG 알고리즘</vt:lpstr>
      <vt:lpstr>DDPG 기반 정책 생성 에이전트 구조</vt:lpstr>
      <vt:lpstr>제안된 DDPG 구조</vt:lpstr>
      <vt:lpstr>Critic-Actor 네트워크 생성 코드</vt:lpstr>
      <vt:lpstr>정책 업데이터 코드</vt:lpstr>
      <vt:lpstr>수학적 모델링</vt:lpstr>
      <vt:lpstr>분산 오프로딩을 위한 DDPG 기반 정책 생성 성능</vt:lpstr>
      <vt:lpstr>DDPG 기반 정책 생성 결과</vt:lpstr>
      <vt:lpstr>PowerPoint 프레젠테이션</vt:lpstr>
      <vt:lpstr>서비스 이동 정책 알고리즘</vt:lpstr>
      <vt:lpstr>서비스 이동 매니저</vt:lpstr>
      <vt:lpstr>PowerPoint 프레젠테이션</vt:lpstr>
      <vt:lpstr>데이터 저장 캐시 서비스 시나리오</vt:lpstr>
      <vt:lpstr>PowerPoint 프레젠테이션</vt:lpstr>
      <vt:lpstr>향후 계획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윤주상</cp:lastModifiedBy>
  <cp:revision>2716</cp:revision>
  <cp:lastPrinted>2021-08-18T03:04:20Z</cp:lastPrinted>
  <dcterms:created xsi:type="dcterms:W3CDTF">2008-02-04T05:35:34Z</dcterms:created>
  <dcterms:modified xsi:type="dcterms:W3CDTF">2022-12-19T13:04:37Z</dcterms:modified>
</cp:coreProperties>
</file>